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310" r:id="rId3"/>
    <p:sldId id="355" r:id="rId4"/>
    <p:sldId id="312" r:id="rId5"/>
    <p:sldId id="337" r:id="rId6"/>
    <p:sldId id="345" r:id="rId7"/>
    <p:sldId id="315" r:id="rId8"/>
    <p:sldId id="340" r:id="rId9"/>
    <p:sldId id="348" r:id="rId10"/>
    <p:sldId id="344" r:id="rId11"/>
    <p:sldId id="353" r:id="rId12"/>
    <p:sldId id="351" r:id="rId13"/>
    <p:sldId id="338" r:id="rId14"/>
    <p:sldId id="339" r:id="rId15"/>
    <p:sldId id="358" r:id="rId16"/>
    <p:sldId id="335" r:id="rId17"/>
    <p:sldId id="35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1C1"/>
    <a:srgbClr val="951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96"/>
    <p:restoredTop sz="96327"/>
  </p:normalViewPr>
  <p:slideViewPr>
    <p:cSldViewPr snapToGrid="0">
      <p:cViewPr varScale="1">
        <p:scale>
          <a:sx n="80" d="100"/>
          <a:sy n="80" d="100"/>
        </p:scale>
        <p:origin x="216" y="1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8621C-01C2-EF4F-8276-312A04951017}" type="datetimeFigureOut">
              <a:rPr lang="en-IR" smtClean="0"/>
              <a:t>2/1/25</a:t>
            </a:fld>
            <a:endParaRPr lang="en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4DCC0-227A-5F4B-9EA8-FC3DE52E9710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4147256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4DCC0-227A-5F4B-9EA8-FC3DE52E9710}" type="slidenum">
              <a:rPr lang="en-IR" smtClean="0"/>
              <a:t>2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531854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D62FF-1E79-C517-02E8-84C5E6001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FE99C6-7368-A556-58F4-5A2614E65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1208A-F067-D64F-D149-EB930BE78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052A2-72A5-114B-B14B-6FCAB86CE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4DCC0-227A-5F4B-9EA8-FC3DE52E9710}" type="slidenum">
              <a:rPr lang="en-IR" smtClean="0"/>
              <a:t>3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91181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5AADA-6201-3557-13AF-1AEEFA3B0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06BC9-6158-E0A1-DFC5-EF2DB1599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4BC56-EA5C-485D-CE4D-53D124312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18696-6ACC-020B-D895-951D599E5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4DCC0-227A-5F4B-9EA8-FC3DE52E9710}" type="slidenum">
              <a:rPr lang="en-IR" smtClean="0"/>
              <a:t>4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400803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18F97-134A-A3BF-A01F-71312EC93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8C521B-6C56-C1B5-BFE0-5FF6CD40D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B7441-2D30-2A1D-9005-8438E3317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D181-DC4F-B363-A878-F16C6C093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4DCC0-227A-5F4B-9EA8-FC3DE52E9710}" type="slidenum">
              <a:rPr lang="en-IR" smtClean="0"/>
              <a:t>5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778397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4DCC0-227A-5F4B-9EA8-FC3DE52E9710}" type="slidenum">
              <a:rPr lang="en-IR" smtClean="0"/>
              <a:t>8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61511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D38BC-7B39-0935-8417-1BF4225DE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106F0-0E29-E164-1039-0BD697A1B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B0C170-633F-9672-A604-6481322CA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918A4-90FF-3276-653D-3845A9F9F1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4DCC0-227A-5F4B-9EA8-FC3DE52E9710}" type="slidenum">
              <a:rPr lang="en-IR" smtClean="0"/>
              <a:t>16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107522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CBB00-EFFB-E74B-1A32-167CA73C0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DCA07-DD3C-4FA0-216C-7C6E8BB0F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B9F2C-E849-C0CE-ED46-528DF4BC7B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60AE2-4006-7FC9-0923-65FFFD979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4DCC0-227A-5F4B-9EA8-FC3DE52E9710}" type="slidenum">
              <a:rPr lang="en-IR" smtClean="0"/>
              <a:t>17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411427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4B103-46E2-FEAC-0FE4-A1BA1A717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5DEE2E-D48A-99DF-2F3C-E0664ADD0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975FA-41A6-0459-287D-910E40AA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47E40-3B94-5FA3-EB9C-AFA9C6F78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E745C-D626-0E3D-4503-09C9330D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E488-5EFC-0746-AB69-F0DA60FCB4E0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37890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79FD-E1CB-0AB3-2D7D-28FDC906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F125C-F983-BD20-638A-078AB8602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247E0-1465-E107-6B83-9FD1B36E5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AF5A5-DACC-2ED2-B297-A12DD68B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BC22E-B4F3-4FF9-9F71-2E9904C6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E488-5EFC-0746-AB69-F0DA60FCB4E0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71984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EB708-2427-5F1C-3545-82B477775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38488-0327-EE66-E5A6-4BC0C6C1AB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05723-C584-954D-BE3F-0637C752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7AF78-0653-E035-0D79-345C77BC6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636A8-77D1-8E65-A677-E0FFD3B1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E488-5EFC-0746-AB69-F0DA60FCB4E0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94685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0D11F-F4EB-DC2A-2AD1-5EF30D1A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2739E-B999-7DF5-E705-BA3E8187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B17D3-E01F-2D2B-A6C7-E252C4A2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E98AE-7AB7-3CB3-2D0D-6FF1BFFAA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4DD86-223C-A0D9-ADCB-D49D24BE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E488-5EFC-0746-AB69-F0DA60FCB4E0}" type="slidenum">
              <a:rPr lang="en-IR" smtClean="0"/>
              <a:pPr/>
              <a:t>‹#›</a:t>
            </a:fld>
            <a:endParaRPr lang="en-I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CF2B8C-4A1C-3E10-9439-DFFA07FC80CD}"/>
              </a:ext>
            </a:extLst>
          </p:cNvPr>
          <p:cNvCxnSpPr/>
          <p:nvPr userDrawn="1"/>
        </p:nvCxnSpPr>
        <p:spPr>
          <a:xfrm>
            <a:off x="0" y="886178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028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68276-0E1C-56A2-1438-D6DE669DB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6710-C9FF-0788-D764-B12FAC12E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8585D-F974-DF4A-9C4E-AAFF6ECD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29291-468D-5107-0F0D-5A2CE788A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7662-4B49-C650-CA92-9871E8C0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E488-5EFC-0746-AB69-F0DA60FCB4E0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85899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75C6-8B33-89E7-43CF-8667AAE5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9C82D-0407-3C6D-5739-4DF0B36F81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53505-8135-82D9-5DB8-F55935497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6D1B4-3537-C442-9707-C26CBF75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44C23-97B8-7C2E-50E7-FD78D070D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FAF20-76C1-5E34-9871-918C42A1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E488-5EFC-0746-AB69-F0DA60FCB4E0}" type="slidenum">
              <a:rPr lang="en-IR" smtClean="0"/>
              <a:t>‹#›</a:t>
            </a:fld>
            <a:endParaRPr lang="en-I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31D664-7904-4A4E-499F-4C9EE87BD7A9}"/>
              </a:ext>
            </a:extLst>
          </p:cNvPr>
          <p:cNvCxnSpPr/>
          <p:nvPr userDrawn="1"/>
        </p:nvCxnSpPr>
        <p:spPr>
          <a:xfrm>
            <a:off x="0" y="88560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853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D34-3540-3F1D-6A01-959ABA7A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341DC-70D9-1FA3-EC8C-06789FCAF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6D64C6-CCE5-5F65-0F8B-41A215E93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4BDCB-466D-AF34-CF67-9AB4BC5B6C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472A19-B151-BE7E-5640-2F995FDD6C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ABCAB8-F455-C5C0-36EA-7ABACBEF0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58F2AD-6ACA-BCDA-A63E-5432055D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CAA05A-0A5D-BC5A-0069-9CFC362F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E488-5EFC-0746-AB69-F0DA60FCB4E0}" type="slidenum">
              <a:rPr lang="en-IR" smtClean="0"/>
              <a:t>‹#›</a:t>
            </a:fld>
            <a:endParaRPr lang="en-I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95FEC7-2643-ACB2-0B68-996F42B30B0F}"/>
              </a:ext>
            </a:extLst>
          </p:cNvPr>
          <p:cNvCxnSpPr/>
          <p:nvPr userDrawn="1"/>
        </p:nvCxnSpPr>
        <p:spPr>
          <a:xfrm>
            <a:off x="0" y="885600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126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43825-3F4C-8315-5075-B841A6D7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11206-CE4D-FBFC-6009-EB90ACEBA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E9F8E-13CD-8B9B-DF64-526934ED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355C1-E741-ADD7-EDD4-B560F687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E488-5EFC-0746-AB69-F0DA60FCB4E0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87516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C7971-89F7-6AE4-07E4-A8FA0FB3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C120AA-4450-295E-7C0C-A8499572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9030-3E87-B672-5B9F-07C68AC60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E488-5EFC-0746-AB69-F0DA60FCB4E0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622717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CA310-1EC0-150A-5C99-B0BD611E5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871F-B21E-0853-774D-D918CDEA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5C271-35D7-AE13-C7D8-A57EC4082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63B99-6372-6519-E1B6-037DCA8A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CFF06-A5A7-4ACB-452F-8F851B0A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B2311-B6C2-7EC6-C30E-985F0013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E488-5EFC-0746-AB69-F0DA60FCB4E0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024749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7F944-3BA7-0A07-6C3D-079662F60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4BA393-A2F2-5540-6478-D5A818A23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02DBE-3CBB-648C-A627-937DE3395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5B39D-A2A4-A2AC-2397-231AA56B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39F33-E9E6-A9DF-4FD3-FBF01C7D6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A649B-3F9F-EB3C-ECB6-D6792E68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7E488-5EFC-0746-AB69-F0DA60FCB4E0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711916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9BF855-64AF-4BD4-7437-1D934B1A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06459-31F1-C911-E881-3FB9BD12B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64156-C5D5-4643-6918-DEA9C41AE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BAB12F-1C52-5843-91A2-7B4B3C2BA7AD}" type="datetimeFigureOut">
              <a:rPr lang="en-US" smtClean="0"/>
              <a:t>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B4F28-51F2-2525-6EBF-0DF86E4A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470F0-AF83-B17B-277A-544A692EC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F7E488-5EFC-0746-AB69-F0DA60FCB4E0}" type="slidenum">
              <a:rPr lang="en-IR" smtClean="0"/>
              <a:pPr/>
              <a:t>‹#›</a:t>
            </a:fld>
            <a:endParaRPr lang="en-I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41F8C-D695-EC82-E715-21E1507B94A5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pic>
        <p:nvPicPr>
          <p:cNvPr id="8" name="Picture 7" descr="A black and red logo&#10;&#10;Description automatically generated">
            <a:extLst>
              <a:ext uri="{FF2B5EF4-FFF2-40B4-BE49-F238E27FC236}">
                <a16:creationId xmlns:a16="http://schemas.microsoft.com/office/drawing/2014/main" id="{F1138B7F-E94B-0844-7E83-9CCFACFB79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25753" b="23999"/>
          <a:stretch/>
        </p:blipFill>
        <p:spPr>
          <a:xfrm>
            <a:off x="11016343" y="103751"/>
            <a:ext cx="1175657" cy="6380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D12BF14-5638-9204-7818-C9C1694A57F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245090" y="6233549"/>
            <a:ext cx="1841500" cy="52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242EA61-1A0F-E8A2-58D4-1DEB3B91B0EE}"/>
              </a:ext>
            </a:extLst>
          </p:cNvPr>
          <p:cNvSpPr/>
          <p:nvPr userDrawn="1"/>
        </p:nvSpPr>
        <p:spPr>
          <a:xfrm>
            <a:off x="11016343" y="0"/>
            <a:ext cx="1175657" cy="845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79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6.png"/><Relationship Id="rId3" Type="http://schemas.microsoft.com/office/2007/relationships/media" Target="../media/media3.mp4"/><Relationship Id="rId7" Type="http://schemas.openxmlformats.org/officeDocument/2006/relationships/image" Target="../media/image51.png"/><Relationship Id="rId12" Type="http://schemas.openxmlformats.org/officeDocument/2006/relationships/image" Target="../media/image3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4.png"/><Relationship Id="rId4" Type="http://schemas.openxmlformats.org/officeDocument/2006/relationships/video" Target="../media/media3.mp4"/><Relationship Id="rId9" Type="http://schemas.openxmlformats.org/officeDocument/2006/relationships/image" Target="../media/image53.png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38.png"/><Relationship Id="rId3" Type="http://schemas.microsoft.com/office/2007/relationships/media" Target="../media/media3.mp4"/><Relationship Id="rId7" Type="http://schemas.openxmlformats.org/officeDocument/2006/relationships/image" Target="../media/image59.png"/><Relationship Id="rId12" Type="http://schemas.openxmlformats.org/officeDocument/2006/relationships/image" Target="../media/image3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0.png"/><Relationship Id="rId11" Type="http://schemas.openxmlformats.org/officeDocument/2006/relationships/image" Target="../media/image6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video" Target="../media/media3.mp4"/><Relationship Id="rId9" Type="http://schemas.openxmlformats.org/officeDocument/2006/relationships/image" Target="../media/image53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9.14687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4.03554" TargetMode="External"/><Relationship Id="rId5" Type="http://schemas.openxmlformats.org/officeDocument/2006/relationships/hyperlink" Target="https://arxiv.org/abs/1803.00212" TargetMode="External"/><Relationship Id="rId4" Type="http://schemas.openxmlformats.org/officeDocument/2006/relationships/hyperlink" Target="https://arxiv.org/abs/2211.00529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www.nature.com/articles/nature11578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40.jpe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hyperlink" Target="https://en.wikipedia.org/wiki/Homometric_structur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B7A29-9C0B-49BF-B95B-063778874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63700"/>
            <a:ext cx="12192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Retrieval </a:t>
            </a:r>
            <a:endParaRPr lang="en-IR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38E2FF-648D-B086-657A-83476FC7C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8699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ECE 554 Final Presentation</a:t>
            </a:r>
          </a:p>
          <a:p>
            <a:r>
              <a:rPr lang="en-US" sz="3200" dirty="0"/>
              <a:t>Amir Reza Vazifeh</a:t>
            </a:r>
          </a:p>
          <a:p>
            <a:endParaRPr lang="en-US" dirty="0"/>
          </a:p>
          <a:p>
            <a:r>
              <a:rPr lang="en-US" dirty="0"/>
              <a:t>December 17, 2024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2836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155F87-1A31-60D1-BD2E-34F55EDB45B6}"/>
              </a:ext>
            </a:extLst>
          </p:cNvPr>
          <p:cNvSpPr txBox="1"/>
          <p:nvPr/>
        </p:nvSpPr>
        <p:spPr>
          <a:xfrm>
            <a:off x="0" y="1365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Phase Retrieval with support constraint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0D908C-B924-D41F-4CF3-AE8A3774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94" t="18755" r="24336" b="55234"/>
          <a:stretch/>
        </p:blipFill>
        <p:spPr>
          <a:xfrm>
            <a:off x="3632629" y="1477114"/>
            <a:ext cx="4256805" cy="108514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A60CB2E-4037-A1D7-040A-40C591096E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" t="63324" r="83921" b="12498"/>
          <a:stretch/>
        </p:blipFill>
        <p:spPr>
          <a:xfrm>
            <a:off x="111049" y="4339244"/>
            <a:ext cx="1452263" cy="147681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13AED43-D393-0A9F-3711-D1E3AF2BC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418" t="63324" r="29140" b="12498"/>
          <a:stretch/>
        </p:blipFill>
        <p:spPr>
          <a:xfrm>
            <a:off x="6818196" y="4301887"/>
            <a:ext cx="1452263" cy="1476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0B6568-FB24-625E-84E7-651336E2E6E3}"/>
                  </a:ext>
                </a:extLst>
              </p:cNvPr>
              <p:cNvSpPr txBox="1"/>
              <p:nvPr/>
            </p:nvSpPr>
            <p:spPr>
              <a:xfrm>
                <a:off x="-1" y="2762491"/>
                <a:ext cx="111134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Goal: </a:t>
                </a:r>
                <a:r>
                  <a:rPr lang="en-US" sz="2400" dirty="0"/>
                  <a:t>Given an intensity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finite support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satisfies: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0B6568-FB24-625E-84E7-651336E2E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762491"/>
                <a:ext cx="11113477" cy="461665"/>
              </a:xfrm>
              <a:prstGeom prst="rect">
                <a:avLst/>
              </a:prstGeom>
              <a:blipFill>
                <a:blip r:embed="rId3"/>
                <a:stretch>
                  <a:fillRect l="-913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B5BC153-C78E-9D1A-D2AC-56BA6452D79E}"/>
              </a:ext>
            </a:extLst>
          </p:cNvPr>
          <p:cNvSpPr txBox="1"/>
          <p:nvPr/>
        </p:nvSpPr>
        <p:spPr>
          <a:xfrm>
            <a:off x="1563312" y="3360794"/>
            <a:ext cx="2760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Magnitude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42EC9F-D10A-7689-996B-B1739C4EC0D9}"/>
                  </a:ext>
                </a:extLst>
              </p:cNvPr>
              <p:cNvSpPr txBox="1"/>
              <p:nvPr/>
            </p:nvSpPr>
            <p:spPr>
              <a:xfrm>
                <a:off x="1975598" y="3793009"/>
                <a:ext cx="1715919" cy="419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42EC9F-D10A-7689-996B-B1739C4EC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598" y="3793009"/>
                <a:ext cx="1715919" cy="419410"/>
              </a:xfrm>
              <a:prstGeom prst="rect">
                <a:avLst/>
              </a:prstGeom>
              <a:blipFill>
                <a:blip r:embed="rId4"/>
                <a:stretch>
                  <a:fillRect l="-2941" r="-735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AA28AAA8-4B25-1971-E70C-15357DEFB082}"/>
              </a:ext>
            </a:extLst>
          </p:cNvPr>
          <p:cNvSpPr txBox="1"/>
          <p:nvPr/>
        </p:nvSpPr>
        <p:spPr>
          <a:xfrm>
            <a:off x="8270459" y="3360794"/>
            <a:ext cx="2485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Support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088B7D-8E78-5FE1-3647-FE8B29EA8474}"/>
                  </a:ext>
                </a:extLst>
              </p:cNvPr>
              <p:cNvSpPr txBox="1"/>
              <p:nvPr/>
            </p:nvSpPr>
            <p:spPr>
              <a:xfrm>
                <a:off x="7762594" y="3823117"/>
                <a:ext cx="35405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𝑠𝑢𝑝𝑝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sz="2000" dirty="0"/>
                  <a:t> is contained within 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088B7D-8E78-5FE1-3647-FE8B29EA8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594" y="3823117"/>
                <a:ext cx="3540555" cy="400110"/>
              </a:xfrm>
              <a:prstGeom prst="rect">
                <a:avLst/>
              </a:prstGeom>
              <a:blipFill>
                <a:blip r:embed="rId5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420AB3-A2D4-4F6D-BD17-1422B80E3A10}"/>
                  </a:ext>
                </a:extLst>
              </p:cNvPr>
              <p:cNvSpPr txBox="1"/>
              <p:nvPr/>
            </p:nvSpPr>
            <p:spPr>
              <a:xfrm>
                <a:off x="511121" y="5828240"/>
                <a:ext cx="494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420AB3-A2D4-4F6D-BD17-1422B80E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1" y="5828240"/>
                <a:ext cx="494943" cy="276999"/>
              </a:xfrm>
              <a:prstGeom prst="rect">
                <a:avLst/>
              </a:prstGeom>
              <a:blipFill>
                <a:blip r:embed="rId6"/>
                <a:stretch>
                  <a:fillRect l="-12500" r="-15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E2A883-C6DC-E268-0D02-C9A711788680}"/>
                  </a:ext>
                </a:extLst>
              </p:cNvPr>
              <p:cNvSpPr txBox="1"/>
              <p:nvPr/>
            </p:nvSpPr>
            <p:spPr>
              <a:xfrm>
                <a:off x="4594668" y="5828240"/>
                <a:ext cx="4737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E2A883-C6DC-E268-0D02-C9A711788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668" y="5828240"/>
                <a:ext cx="473784" cy="276999"/>
              </a:xfrm>
              <a:prstGeom prst="rect">
                <a:avLst/>
              </a:prstGeom>
              <a:blipFill>
                <a:blip r:embed="rId7"/>
                <a:stretch>
                  <a:fillRect l="-10526" r="-1842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CB0758-DB9C-DBAA-B07B-12EEDB88F821}"/>
                  </a:ext>
                </a:extLst>
              </p:cNvPr>
              <p:cNvSpPr txBox="1"/>
              <p:nvPr/>
            </p:nvSpPr>
            <p:spPr>
              <a:xfrm>
                <a:off x="7280798" y="5802711"/>
                <a:ext cx="494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8CB0758-DB9C-DBAA-B07B-12EEDB88F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798" y="5802711"/>
                <a:ext cx="494943" cy="276999"/>
              </a:xfrm>
              <a:prstGeom prst="rect">
                <a:avLst/>
              </a:prstGeom>
              <a:blipFill>
                <a:blip r:embed="rId8"/>
                <a:stretch>
                  <a:fillRect l="-12500" r="-15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8499022-D1C8-D213-C030-87EB88693C2C}"/>
              </a:ext>
            </a:extLst>
          </p:cNvPr>
          <p:cNvSpPr txBox="1"/>
          <p:nvPr/>
        </p:nvSpPr>
        <p:spPr>
          <a:xfrm>
            <a:off x="0" y="973956"/>
            <a:ext cx="11113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Support: </a:t>
            </a:r>
            <a:r>
              <a:rPr lang="en-US" sz="2400" dirty="0"/>
              <a:t>The support of an object is the region where it is nonzero</a:t>
            </a: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6B873B43-50A9-1C6A-7034-273D09EB93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36" t="63324" r="50122" b="12498"/>
          <a:stretch/>
        </p:blipFill>
        <p:spPr>
          <a:xfrm>
            <a:off x="4103805" y="4339244"/>
            <a:ext cx="1452263" cy="147681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A7EC5393-C70A-B024-7ABD-7F1D779F4ECD}"/>
              </a:ext>
            </a:extLst>
          </p:cNvPr>
          <p:cNvSpPr/>
          <p:nvPr/>
        </p:nvSpPr>
        <p:spPr>
          <a:xfrm>
            <a:off x="1975598" y="5037119"/>
            <a:ext cx="1657031" cy="3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059B79-B14E-32D0-1026-18DD0CAAF562}"/>
                  </a:ext>
                </a:extLst>
              </p:cNvPr>
              <p:cNvSpPr txBox="1"/>
              <p:nvPr/>
            </p:nvSpPr>
            <p:spPr>
              <a:xfrm>
                <a:off x="1447092" y="4321286"/>
                <a:ext cx="2772933" cy="795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𝒓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.</m:t>
                                          </m:r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059B79-B14E-32D0-1026-18DD0CAAF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092" y="4321286"/>
                <a:ext cx="2772933" cy="795411"/>
              </a:xfrm>
              <a:prstGeom prst="rect">
                <a:avLst/>
              </a:prstGeom>
              <a:blipFill>
                <a:blip r:embed="rId9"/>
                <a:stretch>
                  <a:fillRect l="-6818" t="-95238" b="-15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FEAECAEC-A5EF-9EB0-0E81-0073EC9E6D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451" t="68938" r="3945" b="17681"/>
          <a:stretch/>
        </p:blipFill>
        <p:spPr>
          <a:xfrm>
            <a:off x="10592474" y="4644828"/>
            <a:ext cx="809204" cy="817296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B4B8832B-0EF4-C3B6-A041-31F645480B2E}"/>
              </a:ext>
            </a:extLst>
          </p:cNvPr>
          <p:cNvSpPr/>
          <p:nvPr/>
        </p:nvSpPr>
        <p:spPr>
          <a:xfrm>
            <a:off x="8602951" y="4885838"/>
            <a:ext cx="1657031" cy="3025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0CA9AB-B3A5-EEFA-9CD6-0DBA3FA41B6A}"/>
                  </a:ext>
                </a:extLst>
              </p:cNvPr>
              <p:cNvSpPr txBox="1"/>
              <p:nvPr/>
            </p:nvSpPr>
            <p:spPr>
              <a:xfrm>
                <a:off x="8948224" y="4552928"/>
                <a:ext cx="9664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𝑠𝑢𝑝𝑝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0CA9AB-B3A5-EEFA-9CD6-0DBA3FA41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224" y="4552928"/>
                <a:ext cx="966483" cy="307777"/>
              </a:xfrm>
              <a:prstGeom prst="rect">
                <a:avLst/>
              </a:prstGeom>
              <a:blipFill>
                <a:blip r:embed="rId10"/>
                <a:stretch>
                  <a:fillRect l="-6494" r="-9091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11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6" grpId="0" animBg="1"/>
      <p:bldP spid="28" grpId="0"/>
      <p:bldP spid="31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915E1-86E3-8170-5895-210FE2FF0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873E1A-9093-40CC-F918-95E7D3360919}"/>
              </a:ext>
            </a:extLst>
          </p:cNvPr>
          <p:cNvSpPr txBox="1"/>
          <p:nvPr/>
        </p:nvSpPr>
        <p:spPr>
          <a:xfrm>
            <a:off x="0" y="1365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Error Reduction Algorithm (ER)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02C1FC-EF12-FA26-0FE9-03E0F3E84EE9}"/>
              </a:ext>
            </a:extLst>
          </p:cNvPr>
          <p:cNvSpPr/>
          <p:nvPr/>
        </p:nvSpPr>
        <p:spPr>
          <a:xfrm>
            <a:off x="1649314" y="1490870"/>
            <a:ext cx="1232453" cy="7951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79C593-5CF3-8C2F-F3AF-5D5AD0C08A77}"/>
                  </a:ext>
                </a:extLst>
              </p:cNvPr>
              <p:cNvSpPr txBox="1"/>
              <p:nvPr/>
            </p:nvSpPr>
            <p:spPr>
              <a:xfrm>
                <a:off x="1832920" y="1600009"/>
                <a:ext cx="8802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79C593-5CF3-8C2F-F3AF-5D5AD0C08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920" y="1600009"/>
                <a:ext cx="880241" cy="492443"/>
              </a:xfrm>
              <a:prstGeom prst="rect">
                <a:avLst/>
              </a:prstGeom>
              <a:blipFill>
                <a:blip r:embed="rId6"/>
                <a:stretch>
                  <a:fillRect l="-11429" r="-1714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8D23A859-3E57-DF9A-73B3-F7A8277E7D76}"/>
              </a:ext>
            </a:extLst>
          </p:cNvPr>
          <p:cNvSpPr/>
          <p:nvPr/>
        </p:nvSpPr>
        <p:spPr>
          <a:xfrm>
            <a:off x="3056242" y="1781203"/>
            <a:ext cx="2003381" cy="2495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3C1BE-29C8-5757-281C-B5AF5396AF36}"/>
              </a:ext>
            </a:extLst>
          </p:cNvPr>
          <p:cNvSpPr txBox="1"/>
          <p:nvPr/>
        </p:nvSpPr>
        <p:spPr>
          <a:xfrm>
            <a:off x="2926844" y="1411871"/>
            <a:ext cx="213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Fourier Transform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0944E1-FF9C-114D-6276-7E282F35191D}"/>
              </a:ext>
            </a:extLst>
          </p:cNvPr>
          <p:cNvSpPr/>
          <p:nvPr/>
        </p:nvSpPr>
        <p:spPr>
          <a:xfrm>
            <a:off x="5516464" y="1490870"/>
            <a:ext cx="1232453" cy="7951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0696B2-639A-9E29-C2F1-2DB5B98D7BE2}"/>
                  </a:ext>
                </a:extLst>
              </p:cNvPr>
              <p:cNvSpPr txBox="1"/>
              <p:nvPr/>
            </p:nvSpPr>
            <p:spPr>
              <a:xfrm>
                <a:off x="5685546" y="1600009"/>
                <a:ext cx="90909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0696B2-639A-9E29-C2F1-2DB5B98D7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546" y="1600009"/>
                <a:ext cx="909095" cy="492443"/>
              </a:xfrm>
              <a:prstGeom prst="rect">
                <a:avLst/>
              </a:prstGeom>
              <a:blipFill>
                <a:blip r:embed="rId7"/>
                <a:stretch>
                  <a:fillRect l="-9589" t="-20000" r="-1506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C3D09550-183E-F579-5182-3098ED46EA11}"/>
              </a:ext>
            </a:extLst>
          </p:cNvPr>
          <p:cNvSpPr/>
          <p:nvPr/>
        </p:nvSpPr>
        <p:spPr>
          <a:xfrm rot="5400000">
            <a:off x="5130998" y="3445519"/>
            <a:ext cx="2003381" cy="2495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D1172E-5A8A-0B4B-902C-500C8A0B67F1}"/>
              </a:ext>
            </a:extLst>
          </p:cNvPr>
          <p:cNvSpPr/>
          <p:nvPr/>
        </p:nvSpPr>
        <p:spPr>
          <a:xfrm>
            <a:off x="5516464" y="4796847"/>
            <a:ext cx="1232453" cy="7951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47F87D-B917-A08B-7DEC-EA9A43B761C4}"/>
                  </a:ext>
                </a:extLst>
              </p:cNvPr>
              <p:cNvSpPr txBox="1"/>
              <p:nvPr/>
            </p:nvSpPr>
            <p:spPr>
              <a:xfrm>
                <a:off x="5628703" y="4948190"/>
                <a:ext cx="10375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47F87D-B917-A08B-7DEC-EA9A43B76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703" y="4948190"/>
                <a:ext cx="1037592" cy="492443"/>
              </a:xfrm>
              <a:prstGeom prst="rect">
                <a:avLst/>
              </a:prstGeom>
              <a:blipFill>
                <a:blip r:embed="rId8"/>
                <a:stretch>
                  <a:fillRect l="-9639" t="-20000" r="-1325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B2F56192-C1C9-DA5F-FF08-5128BB9BFC92}"/>
              </a:ext>
            </a:extLst>
          </p:cNvPr>
          <p:cNvSpPr/>
          <p:nvPr/>
        </p:nvSpPr>
        <p:spPr>
          <a:xfrm rot="10800000">
            <a:off x="3056241" y="5027415"/>
            <a:ext cx="2003381" cy="2495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3C6AF8-CA8B-FB44-E794-D99DE5EA6542}"/>
              </a:ext>
            </a:extLst>
          </p:cNvPr>
          <p:cNvSpPr txBox="1"/>
          <p:nvPr/>
        </p:nvSpPr>
        <p:spPr>
          <a:xfrm>
            <a:off x="3154759" y="4473681"/>
            <a:ext cx="213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Inverse Fourier Transform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3D6C18-BDE2-BB82-5A13-BDBA2B589094}"/>
              </a:ext>
            </a:extLst>
          </p:cNvPr>
          <p:cNvSpPr/>
          <p:nvPr/>
        </p:nvSpPr>
        <p:spPr>
          <a:xfrm>
            <a:off x="1649314" y="4757281"/>
            <a:ext cx="1232453" cy="7951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AB4AB36C-2568-B4F8-F6D1-D073895B458B}"/>
              </a:ext>
            </a:extLst>
          </p:cNvPr>
          <p:cNvSpPr/>
          <p:nvPr/>
        </p:nvSpPr>
        <p:spPr>
          <a:xfrm rot="16200000">
            <a:off x="1263849" y="3347198"/>
            <a:ext cx="2003381" cy="2495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5E52A7-6CF0-6ACA-67E1-32A7AEF08A26}"/>
              </a:ext>
            </a:extLst>
          </p:cNvPr>
          <p:cNvSpPr txBox="1"/>
          <p:nvPr/>
        </p:nvSpPr>
        <p:spPr>
          <a:xfrm>
            <a:off x="4525110" y="3107015"/>
            <a:ext cx="162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Magnitude Constraint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40785C-9ECB-FDEC-CF05-E6BB12A87B1D}"/>
              </a:ext>
            </a:extLst>
          </p:cNvPr>
          <p:cNvSpPr txBox="1"/>
          <p:nvPr/>
        </p:nvSpPr>
        <p:spPr>
          <a:xfrm>
            <a:off x="2294912" y="3105834"/>
            <a:ext cx="130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Support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C39332-555F-B112-B5A8-3D17C5944DC6}"/>
                  </a:ext>
                </a:extLst>
              </p:cNvPr>
              <p:cNvSpPr txBox="1"/>
              <p:nvPr/>
            </p:nvSpPr>
            <p:spPr>
              <a:xfrm>
                <a:off x="1832919" y="4905985"/>
                <a:ext cx="8802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2C39332-555F-B112-B5A8-3D17C5944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919" y="4905985"/>
                <a:ext cx="880241" cy="492443"/>
              </a:xfrm>
              <a:prstGeom prst="rect">
                <a:avLst/>
              </a:prstGeom>
              <a:blipFill>
                <a:blip r:embed="rId9"/>
                <a:stretch>
                  <a:fillRect l="-11429" t="-20000" r="-1714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D2AB39-079B-D2FB-40B9-6DCEE5F596D5}"/>
                  </a:ext>
                </a:extLst>
              </p:cNvPr>
              <p:cNvSpPr txBox="1"/>
              <p:nvPr/>
            </p:nvSpPr>
            <p:spPr>
              <a:xfrm>
                <a:off x="0" y="3154371"/>
                <a:ext cx="2132779" cy="5492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́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D2AB39-079B-D2FB-40B9-6DCEE5F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54371"/>
                <a:ext cx="2132779" cy="549253"/>
              </a:xfrm>
              <a:prstGeom prst="rect">
                <a:avLst/>
              </a:prstGeom>
              <a:blipFill>
                <a:blip r:embed="rId10"/>
                <a:stretch>
                  <a:fillRect l="-16071" t="-222727" r="-2976" b="-3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4624BC-50AD-94E7-A302-D08511747BF9}"/>
                  </a:ext>
                </a:extLst>
              </p:cNvPr>
              <p:cNvSpPr txBox="1"/>
              <p:nvPr/>
            </p:nvSpPr>
            <p:spPr>
              <a:xfrm>
                <a:off x="6265449" y="3290499"/>
                <a:ext cx="145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4624BC-50AD-94E7-A302-D08511747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449" y="3290499"/>
                <a:ext cx="1459310" cy="276999"/>
              </a:xfrm>
              <a:prstGeom prst="rect">
                <a:avLst/>
              </a:prstGeom>
              <a:blipFill>
                <a:blip r:embed="rId11"/>
                <a:stretch>
                  <a:fillRect l="-862" t="-18182" r="-431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reconstructed_ER_video_10.mp4">
            <a:hlinkClick r:id="" action="ppaction://media"/>
            <a:extLst>
              <a:ext uri="{FF2B5EF4-FFF2-40B4-BE49-F238E27FC236}">
                <a16:creationId xmlns:a16="http://schemas.microsoft.com/office/drawing/2014/main" id="{9136EFD0-5F06-653F-470C-3887161336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11149" t="7601" r="8491" b="9296"/>
          <a:stretch/>
        </p:blipFill>
        <p:spPr>
          <a:xfrm>
            <a:off x="8282277" y="3011369"/>
            <a:ext cx="2828087" cy="2924624"/>
          </a:xfrm>
          <a:prstGeom prst="rect">
            <a:avLst/>
          </a:prstGeom>
        </p:spPr>
      </p:pic>
      <p:pic>
        <p:nvPicPr>
          <p:cNvPr id="14" name="Picture 13" descr="A black square with a white square in it&#10;&#10;Description automatically generated">
            <a:extLst>
              <a:ext uri="{FF2B5EF4-FFF2-40B4-BE49-F238E27FC236}">
                <a16:creationId xmlns:a16="http://schemas.microsoft.com/office/drawing/2014/main" id="{8133538F-38F0-44EB-B825-44D9CC30E85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7370"/>
          <a:stretch/>
        </p:blipFill>
        <p:spPr>
          <a:xfrm>
            <a:off x="7283295" y="1324711"/>
            <a:ext cx="4826049" cy="1535482"/>
          </a:xfrm>
          <a:prstGeom prst="rect">
            <a:avLst/>
          </a:prstGeom>
        </p:spPr>
      </p:pic>
      <p:pic>
        <p:nvPicPr>
          <p:cNvPr id="15" name="HIO vs ER.mp4">
            <a:hlinkClick r:id="" action="ppaction://media"/>
            <a:extLst>
              <a:ext uri="{FF2B5EF4-FFF2-40B4-BE49-F238E27FC236}">
                <a16:creationId xmlns:a16="http://schemas.microsoft.com/office/drawing/2014/main" id="{6B61B533-6A03-A7B8-7720-87800DB68F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rcRect l="2000" t="51191" r="51663" b="877"/>
          <a:stretch/>
        </p:blipFill>
        <p:spPr>
          <a:xfrm>
            <a:off x="8231703" y="3007710"/>
            <a:ext cx="2828086" cy="29254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3E14B6-130F-6636-0932-3E7E25E11EDD}"/>
              </a:ext>
            </a:extLst>
          </p:cNvPr>
          <p:cNvSpPr txBox="1"/>
          <p:nvPr/>
        </p:nvSpPr>
        <p:spPr>
          <a:xfrm>
            <a:off x="7724759" y="959864"/>
            <a:ext cx="725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93AD4-60D4-4143-486F-9820E3806CEE}"/>
              </a:ext>
            </a:extLst>
          </p:cNvPr>
          <p:cNvSpPr txBox="1"/>
          <p:nvPr/>
        </p:nvSpPr>
        <p:spPr>
          <a:xfrm>
            <a:off x="9246471" y="958864"/>
            <a:ext cx="89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AC2CE-8740-B55A-10AD-2766B8895BEB}"/>
              </a:ext>
            </a:extLst>
          </p:cNvPr>
          <p:cNvSpPr txBox="1"/>
          <p:nvPr/>
        </p:nvSpPr>
        <p:spPr>
          <a:xfrm>
            <a:off x="10450764" y="970720"/>
            <a:ext cx="1800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Fourier Magnitude</a:t>
            </a:r>
          </a:p>
        </p:txBody>
      </p:sp>
    </p:spTree>
    <p:extLst>
      <p:ext uri="{BB962C8B-B14F-4D97-AF65-F5344CB8AC3E}">
        <p14:creationId xmlns:p14="http://schemas.microsoft.com/office/powerpoint/2010/main" val="18946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333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4" grpId="0" animBg="1"/>
      <p:bldP spid="5" grpId="0"/>
      <p:bldP spid="12" grpId="0" animBg="1"/>
      <p:bldP spid="13" grpId="0"/>
      <p:bldP spid="18" grpId="0" animBg="1"/>
      <p:bldP spid="27" grpId="0" animBg="1"/>
      <p:bldP spid="30" grpId="0"/>
      <p:bldP spid="32" grpId="0" animBg="1"/>
      <p:bldP spid="33" grpId="0"/>
      <p:bldP spid="35" grpId="0" animBg="1"/>
      <p:bldP spid="37" grpId="0" animBg="1"/>
      <p:bldP spid="39" grpId="0"/>
      <p:bldP spid="40" grpId="0"/>
      <p:bldP spid="41" grpId="0"/>
      <p:bldP spid="45" grpId="0"/>
      <p:bldP spid="46" grpId="0"/>
      <p:bldP spid="16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8D413-92A6-E0CF-9769-C94F80014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A0BB66-9539-1DA2-6821-0B807EAB8467}"/>
              </a:ext>
            </a:extLst>
          </p:cNvPr>
          <p:cNvSpPr txBox="1"/>
          <p:nvPr/>
        </p:nvSpPr>
        <p:spPr>
          <a:xfrm>
            <a:off x="0" y="1365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Hybrid Input-Output Algorithm (HIO)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15161B-41C3-D3E8-5D53-6B2D1A48C5C0}"/>
              </a:ext>
            </a:extLst>
          </p:cNvPr>
          <p:cNvSpPr/>
          <p:nvPr/>
        </p:nvSpPr>
        <p:spPr>
          <a:xfrm>
            <a:off x="2346266" y="1490870"/>
            <a:ext cx="1232453" cy="7951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EAC898-96B5-E4E2-E1D1-A9F8BB43664F}"/>
                  </a:ext>
                </a:extLst>
              </p:cNvPr>
              <p:cNvSpPr txBox="1"/>
              <p:nvPr/>
            </p:nvSpPr>
            <p:spPr>
              <a:xfrm>
                <a:off x="2529872" y="1600009"/>
                <a:ext cx="8802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EAC898-96B5-E4E2-E1D1-A9F8BB436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72" y="1600009"/>
                <a:ext cx="880241" cy="492443"/>
              </a:xfrm>
              <a:prstGeom prst="rect">
                <a:avLst/>
              </a:prstGeom>
              <a:blipFill>
                <a:blip r:embed="rId6"/>
                <a:stretch>
                  <a:fillRect l="-11429" r="-1714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36280668-EF17-6292-B0CA-0D07E0407D35}"/>
              </a:ext>
            </a:extLst>
          </p:cNvPr>
          <p:cNvSpPr/>
          <p:nvPr/>
        </p:nvSpPr>
        <p:spPr>
          <a:xfrm>
            <a:off x="3753194" y="1781203"/>
            <a:ext cx="2003381" cy="2495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F3E03-45D8-5622-E871-B5AF16F7FAF0}"/>
              </a:ext>
            </a:extLst>
          </p:cNvPr>
          <p:cNvSpPr txBox="1"/>
          <p:nvPr/>
        </p:nvSpPr>
        <p:spPr>
          <a:xfrm>
            <a:off x="3623796" y="1411871"/>
            <a:ext cx="213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Fourier Transform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368FA7-4C31-AA76-0947-71B8C6BC7D67}"/>
              </a:ext>
            </a:extLst>
          </p:cNvPr>
          <p:cNvSpPr/>
          <p:nvPr/>
        </p:nvSpPr>
        <p:spPr>
          <a:xfrm>
            <a:off x="6213416" y="1490870"/>
            <a:ext cx="1232453" cy="7951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629D47-524C-DADD-CE75-078F315B4871}"/>
                  </a:ext>
                </a:extLst>
              </p:cNvPr>
              <p:cNvSpPr txBox="1"/>
              <p:nvPr/>
            </p:nvSpPr>
            <p:spPr>
              <a:xfrm>
                <a:off x="6382498" y="1600009"/>
                <a:ext cx="90909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629D47-524C-DADD-CE75-078F315B4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498" y="1600009"/>
                <a:ext cx="909095" cy="492443"/>
              </a:xfrm>
              <a:prstGeom prst="rect">
                <a:avLst/>
              </a:prstGeom>
              <a:blipFill>
                <a:blip r:embed="rId7"/>
                <a:stretch>
                  <a:fillRect l="-10959" t="-20000" r="-15068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AB2092B1-9D70-0CC2-25BE-4A65B3C283EF}"/>
              </a:ext>
            </a:extLst>
          </p:cNvPr>
          <p:cNvSpPr/>
          <p:nvPr/>
        </p:nvSpPr>
        <p:spPr>
          <a:xfrm rot="5400000">
            <a:off x="5827950" y="3445519"/>
            <a:ext cx="2003381" cy="2495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2E1C6D-2DFC-6297-E77B-C64D3E7C0A3E}"/>
              </a:ext>
            </a:extLst>
          </p:cNvPr>
          <p:cNvSpPr/>
          <p:nvPr/>
        </p:nvSpPr>
        <p:spPr>
          <a:xfrm>
            <a:off x="6213416" y="4796847"/>
            <a:ext cx="1232453" cy="7951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3064FA-48A3-3670-32D2-7F36622119F8}"/>
                  </a:ext>
                </a:extLst>
              </p:cNvPr>
              <p:cNvSpPr txBox="1"/>
              <p:nvPr/>
            </p:nvSpPr>
            <p:spPr>
              <a:xfrm>
                <a:off x="6325655" y="4948190"/>
                <a:ext cx="10375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A3064FA-48A3-3670-32D2-7F3662211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655" y="4948190"/>
                <a:ext cx="1037592" cy="492443"/>
              </a:xfrm>
              <a:prstGeom prst="rect">
                <a:avLst/>
              </a:prstGeom>
              <a:blipFill>
                <a:blip r:embed="rId8"/>
                <a:stretch>
                  <a:fillRect l="-9756" t="-20000" r="-1463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721014F1-8565-3BE3-A5BA-C79A1AFE53A5}"/>
              </a:ext>
            </a:extLst>
          </p:cNvPr>
          <p:cNvSpPr/>
          <p:nvPr/>
        </p:nvSpPr>
        <p:spPr>
          <a:xfrm rot="10800000">
            <a:off x="3753193" y="5027415"/>
            <a:ext cx="2003381" cy="2495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67C6E7-9616-F5D2-5200-28A7A801D4F3}"/>
              </a:ext>
            </a:extLst>
          </p:cNvPr>
          <p:cNvSpPr txBox="1"/>
          <p:nvPr/>
        </p:nvSpPr>
        <p:spPr>
          <a:xfrm>
            <a:off x="3851711" y="4473681"/>
            <a:ext cx="213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Inverse Fourier Transform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ABABC9-149B-4761-0C4E-D2800B67D994}"/>
              </a:ext>
            </a:extLst>
          </p:cNvPr>
          <p:cNvSpPr/>
          <p:nvPr/>
        </p:nvSpPr>
        <p:spPr>
          <a:xfrm>
            <a:off x="2346266" y="4757281"/>
            <a:ext cx="1232453" cy="79513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E3B0AEB-933D-EB78-983E-0B7B9A7497D6}"/>
              </a:ext>
            </a:extLst>
          </p:cNvPr>
          <p:cNvSpPr/>
          <p:nvPr/>
        </p:nvSpPr>
        <p:spPr>
          <a:xfrm rot="16200000">
            <a:off x="1960801" y="3347198"/>
            <a:ext cx="2003381" cy="2495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2517E0-448B-8961-1DA6-CC741D8554D0}"/>
              </a:ext>
            </a:extLst>
          </p:cNvPr>
          <p:cNvSpPr txBox="1"/>
          <p:nvPr/>
        </p:nvSpPr>
        <p:spPr>
          <a:xfrm>
            <a:off x="5060163" y="3040010"/>
            <a:ext cx="162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Magnitude Constraint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A3F734-6CA2-4CA8-B8DB-AB714323ED23}"/>
              </a:ext>
            </a:extLst>
          </p:cNvPr>
          <p:cNvSpPr txBox="1"/>
          <p:nvPr/>
        </p:nvSpPr>
        <p:spPr>
          <a:xfrm>
            <a:off x="3068691" y="3080430"/>
            <a:ext cx="130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Support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47F424-EA8A-F5E3-45CA-64D2FFE61DDF}"/>
                  </a:ext>
                </a:extLst>
              </p:cNvPr>
              <p:cNvSpPr txBox="1"/>
              <p:nvPr/>
            </p:nvSpPr>
            <p:spPr>
              <a:xfrm>
                <a:off x="2529871" y="4905985"/>
                <a:ext cx="8802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́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C47F424-EA8A-F5E3-45CA-64D2FFE61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871" y="4905985"/>
                <a:ext cx="880241" cy="492443"/>
              </a:xfrm>
              <a:prstGeom prst="rect">
                <a:avLst/>
              </a:prstGeom>
              <a:blipFill>
                <a:blip r:embed="rId9"/>
                <a:stretch>
                  <a:fillRect l="-11429" t="-20000" r="-1714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BC40ACD-8C74-8DAE-D771-0AA9AEACBE56}"/>
                  </a:ext>
                </a:extLst>
              </p:cNvPr>
              <p:cNvSpPr txBox="1"/>
              <p:nvPr/>
            </p:nvSpPr>
            <p:spPr>
              <a:xfrm>
                <a:off x="-94778" y="3122972"/>
                <a:ext cx="3084647" cy="51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15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acc>
                                <m:accPr>
                                  <m:chr m:val="́"/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5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e>
                              <m:r>
                                <a:rPr lang="en-US" sz="15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US" sz="15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15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  <m:r>
                                <a:rPr lang="en-US" sz="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acc>
                                <m:accPr>
                                  <m:chr m:val="́"/>
                                  <m:ctrlPr>
                                    <a:rPr lang="en-US" sz="15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r>
                                <a:rPr lang="en-US" sz="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), </m:t>
                              </m:r>
                              <m:r>
                                <a:rPr lang="en-US" sz="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sz="15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BC40ACD-8C74-8DAE-D771-0AA9AEACB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778" y="3122972"/>
                <a:ext cx="3084647" cy="514885"/>
              </a:xfrm>
              <a:prstGeom prst="rect">
                <a:avLst/>
              </a:prstGeom>
              <a:blipFill>
                <a:blip r:embed="rId10"/>
                <a:stretch>
                  <a:fillRect l="-2049" t="-221429" b="-3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435DCE-F6FC-326F-39B1-390A4FC6018F}"/>
                  </a:ext>
                </a:extLst>
              </p:cNvPr>
              <p:cNvSpPr txBox="1"/>
              <p:nvPr/>
            </p:nvSpPr>
            <p:spPr>
              <a:xfrm>
                <a:off x="5141702" y="3726761"/>
                <a:ext cx="14593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9435DCE-F6FC-326F-39B1-390A4FC60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702" y="3726761"/>
                <a:ext cx="1459310" cy="276999"/>
              </a:xfrm>
              <a:prstGeom prst="rect">
                <a:avLst/>
              </a:prstGeom>
              <a:blipFill>
                <a:blip r:embed="rId11"/>
                <a:stretch>
                  <a:fillRect l="-862" t="-13043" r="-431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 descr="A black square with a white square in it&#10;&#10;Description automatically generated">
            <a:extLst>
              <a:ext uri="{FF2B5EF4-FFF2-40B4-BE49-F238E27FC236}">
                <a16:creationId xmlns:a16="http://schemas.microsoft.com/office/drawing/2014/main" id="{967EE84B-4772-C811-2644-FBFB3834390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7370"/>
          <a:stretch/>
        </p:blipFill>
        <p:spPr>
          <a:xfrm>
            <a:off x="7724757" y="1312807"/>
            <a:ext cx="4387317" cy="139589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C6C0082-04DD-62FA-9A8E-87AEE332524E}"/>
              </a:ext>
            </a:extLst>
          </p:cNvPr>
          <p:cNvSpPr txBox="1"/>
          <p:nvPr/>
        </p:nvSpPr>
        <p:spPr>
          <a:xfrm>
            <a:off x="8094626" y="961606"/>
            <a:ext cx="725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DF05394-9CDA-67C9-CFD2-5D05E13F1AB2}"/>
              </a:ext>
            </a:extLst>
          </p:cNvPr>
          <p:cNvSpPr txBox="1"/>
          <p:nvPr/>
        </p:nvSpPr>
        <p:spPr>
          <a:xfrm>
            <a:off x="9468569" y="966655"/>
            <a:ext cx="89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Support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2633EE8-4CD0-1DC2-16CD-CB8339480EDF}"/>
              </a:ext>
            </a:extLst>
          </p:cNvPr>
          <p:cNvSpPr txBox="1"/>
          <p:nvPr/>
        </p:nvSpPr>
        <p:spPr>
          <a:xfrm>
            <a:off x="10505208" y="974253"/>
            <a:ext cx="1789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Fourier Magnitude</a:t>
            </a:r>
          </a:p>
        </p:txBody>
      </p:sp>
      <p:pic>
        <p:nvPicPr>
          <p:cNvPr id="74" name="reconstructed_ER_video (13).mp4">
            <a:hlinkClick r:id="" action="ppaction://media"/>
            <a:extLst>
              <a:ext uri="{FF2B5EF4-FFF2-40B4-BE49-F238E27FC236}">
                <a16:creationId xmlns:a16="http://schemas.microsoft.com/office/drawing/2014/main" id="{66FC23A6-B854-ECC7-DDC1-4BBC459FB2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9523" t="7553" r="7684" b="9798"/>
          <a:stretch/>
        </p:blipFill>
        <p:spPr>
          <a:xfrm>
            <a:off x="8311465" y="2873928"/>
            <a:ext cx="3205052" cy="3199505"/>
          </a:xfrm>
          <a:prstGeom prst="rect">
            <a:avLst/>
          </a:prstGeom>
        </p:spPr>
      </p:pic>
      <p:pic>
        <p:nvPicPr>
          <p:cNvPr id="75" name="HIO vs ER.mp4">
            <a:hlinkClick r:id="" action="ppaction://media"/>
            <a:extLst>
              <a:ext uri="{FF2B5EF4-FFF2-40B4-BE49-F238E27FC236}">
                <a16:creationId xmlns:a16="http://schemas.microsoft.com/office/drawing/2014/main" id="{BA22C5A1-E503-FFA0-29E3-050242748C9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rcRect l="51317" t="51202" r="2218" b="583"/>
          <a:stretch/>
        </p:blipFill>
        <p:spPr>
          <a:xfrm>
            <a:off x="8368610" y="2873928"/>
            <a:ext cx="3147907" cy="32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3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0000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33334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74"/>
                </p:tgtEl>
              </p:cMediaNode>
            </p:video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75"/>
                </p:tgtEl>
              </p:cMediaNode>
            </p:video>
          </p:childTnLst>
        </p:cTn>
      </p:par>
    </p:tnLst>
    <p:bldLst>
      <p:bldP spid="4" grpId="0" animBg="1"/>
      <p:bldP spid="5" grpId="0"/>
      <p:bldP spid="12" grpId="0" animBg="1"/>
      <p:bldP spid="13" grpId="0"/>
      <p:bldP spid="18" grpId="0" animBg="1"/>
      <p:bldP spid="27" grpId="0" animBg="1"/>
      <p:bldP spid="30" grpId="0"/>
      <p:bldP spid="32" grpId="0" animBg="1"/>
      <p:bldP spid="33" grpId="0"/>
      <p:bldP spid="35" grpId="0" animBg="1"/>
      <p:bldP spid="37" grpId="0" animBg="1"/>
      <p:bldP spid="39" grpId="0"/>
      <p:bldP spid="40" grpId="0"/>
      <p:bldP spid="41" grpId="0"/>
      <p:bldP spid="45" grpId="0"/>
      <p:bldP spid="46" grpId="0"/>
      <p:bldP spid="71" grpId="0"/>
      <p:bldP spid="72" grpId="0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IO vs ER.mp4">
            <a:hlinkClick r:id="" action="ppaction://media"/>
            <a:extLst>
              <a:ext uri="{FF2B5EF4-FFF2-40B4-BE49-F238E27FC236}">
                <a16:creationId xmlns:a16="http://schemas.microsoft.com/office/drawing/2014/main" id="{F9813C3F-C4F2-60A0-561E-9DA1F12587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0948" y="950995"/>
            <a:ext cx="5152516" cy="5152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862EAF-5B5D-304B-58A4-0CE18DB821CC}"/>
              </a:ext>
            </a:extLst>
          </p:cNvPr>
          <p:cNvSpPr txBox="1"/>
          <p:nvPr/>
        </p:nvSpPr>
        <p:spPr>
          <a:xfrm>
            <a:off x="0" y="1365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Comparison of HIO and ER Algorithms</a:t>
            </a:r>
          </a:p>
        </p:txBody>
      </p:sp>
    </p:spTree>
    <p:extLst>
      <p:ext uri="{BB962C8B-B14F-4D97-AF65-F5344CB8AC3E}">
        <p14:creationId xmlns:p14="http://schemas.microsoft.com/office/powerpoint/2010/main" val="304635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5D4A9F-2F40-400F-A1B4-E82DA9E6C296}"/>
              </a:ext>
            </a:extLst>
          </p:cNvPr>
          <p:cNvSpPr txBox="1"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Current Research </a:t>
            </a:r>
          </a:p>
        </p:txBody>
      </p:sp>
      <p:pic>
        <p:nvPicPr>
          <p:cNvPr id="3" name="Picture 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99716B2-55FF-D8E9-E9C3-C3AA10F93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51" y="978536"/>
            <a:ext cx="7799783" cy="3863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F8ADF-CF5D-F4E3-3276-40795FA28199}"/>
              </a:ext>
            </a:extLst>
          </p:cNvPr>
          <p:cNvSpPr txBox="1"/>
          <p:nvPr/>
        </p:nvSpPr>
        <p:spPr>
          <a:xfrm>
            <a:off x="0" y="4976105"/>
            <a:ext cx="8137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/>
              <a:t>2012: </a:t>
            </a:r>
            <a:r>
              <a:rPr lang="en-US" sz="2000" dirty="0"/>
              <a:t>Beginning of the deep learning era with the </a:t>
            </a:r>
            <a:r>
              <a:rPr lang="en-US" sz="2000" dirty="0" err="1"/>
              <a:t>AlexNet</a:t>
            </a:r>
            <a:r>
              <a:rPr lang="en-US" sz="2000" dirty="0"/>
              <a:t> paper, authored by Geoffrey E. Hinton, a winner of the 2024 Nobel Prize in Physics!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09527-B787-3B09-7265-5B59B44C773B}"/>
              </a:ext>
            </a:extLst>
          </p:cNvPr>
          <p:cNvSpPr txBox="1"/>
          <p:nvPr/>
        </p:nvSpPr>
        <p:spPr>
          <a:xfrm>
            <a:off x="8265971" y="978536"/>
            <a:ext cx="37186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[1]: </a:t>
            </a:r>
            <a:r>
              <a:rPr lang="en-US" dirty="0">
                <a:hlinkClick r:id="rId3"/>
              </a:rPr>
              <a:t>Diffusion Posterior Sampling for General Noisy Inverse Problems</a:t>
            </a:r>
            <a:endParaRPr lang="en-US" dirty="0"/>
          </a:p>
          <a:p>
            <a:endParaRPr lang="en-US" dirty="0"/>
          </a:p>
          <a:p>
            <a:r>
              <a:rPr lang="en-US" dirty="0"/>
              <a:t>[2]: </a:t>
            </a:r>
            <a:r>
              <a:rPr lang="en-US" dirty="0">
                <a:hlinkClick r:id="rId4"/>
              </a:rPr>
              <a:t>DOLPH: Diffusion Models for Phase Retrieval</a:t>
            </a:r>
            <a:endParaRPr lang="en-US" dirty="0"/>
          </a:p>
          <a:p>
            <a:endParaRPr lang="en-US" dirty="0"/>
          </a:p>
          <a:p>
            <a:r>
              <a:rPr lang="en-US" dirty="0"/>
              <a:t>[3]: </a:t>
            </a:r>
            <a:r>
              <a:rPr lang="en-US" dirty="0">
                <a:hlinkClick r:id="rId5"/>
              </a:rPr>
              <a:t>prDeep: Robust Phase Retrieval with a Flexible Deep Network</a:t>
            </a:r>
            <a:endParaRPr lang="en-US" dirty="0"/>
          </a:p>
          <a:p>
            <a:endParaRPr lang="en-US" dirty="0"/>
          </a:p>
          <a:p>
            <a:r>
              <a:rPr lang="en-US" dirty="0"/>
              <a:t>[4]: </a:t>
            </a:r>
            <a:r>
              <a:rPr lang="en-US" dirty="0">
                <a:hlinkClick r:id="rId6"/>
              </a:rPr>
              <a:t>Phase Retrieval: From Computational Imaging to Machine Learning</a:t>
            </a:r>
            <a:endParaRPr lang="en-US" dirty="0"/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0174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9DC9C-C5DD-ABF1-6441-84E5D0C1D89C}"/>
              </a:ext>
            </a:extLst>
          </p:cNvPr>
          <p:cNvSpPr txBox="1"/>
          <p:nvPr/>
        </p:nvSpPr>
        <p:spPr>
          <a:xfrm>
            <a:off x="1524645" y="2696704"/>
            <a:ext cx="91427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405560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2A7B1-2D1B-7728-8C6A-231D78FE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E50933-0C3A-ED57-316E-F357EBCB9DED}"/>
              </a:ext>
            </a:extLst>
          </p:cNvPr>
          <p:cNvSpPr txBox="1"/>
          <p:nvPr/>
        </p:nvSpPr>
        <p:spPr>
          <a:xfrm>
            <a:off x="0" y="13652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Additional Slides: Imaging Through Thin Scattering Media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55318-C6AF-939D-D855-83A271919BFA}"/>
              </a:ext>
            </a:extLst>
          </p:cNvPr>
          <p:cNvSpPr txBox="1"/>
          <p:nvPr/>
        </p:nvSpPr>
        <p:spPr>
          <a:xfrm>
            <a:off x="0" y="6562475"/>
            <a:ext cx="6121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Ref: Non-invasive imaging through opaque scattering layers, Nature 2012</a:t>
            </a:r>
            <a:endParaRPr lang="en-US" sz="1400" dirty="0"/>
          </a:p>
        </p:txBody>
      </p:sp>
      <p:pic>
        <p:nvPicPr>
          <p:cNvPr id="6" name="Picture 296">
            <a:extLst>
              <a:ext uri="{FF2B5EF4-FFF2-40B4-BE49-F238E27FC236}">
                <a16:creationId xmlns:a16="http://schemas.microsoft.com/office/drawing/2014/main" id="{21A99134-8AAA-3327-1525-5B14438C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57" y="1043038"/>
            <a:ext cx="4789118" cy="46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75D2742-F9DC-2F12-954D-2E674D8D2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586" y="1908129"/>
            <a:ext cx="5059008" cy="923636"/>
          </a:xfrm>
          <a:prstGeom prst="rect">
            <a:avLst/>
          </a:prstGeom>
        </p:spPr>
      </p:pic>
      <p:pic>
        <p:nvPicPr>
          <p:cNvPr id="12" name="Picture 11" descr="A group of black letters&#10;&#10;Description automatically generated">
            <a:extLst>
              <a:ext uri="{FF2B5EF4-FFF2-40B4-BE49-F238E27FC236}">
                <a16:creationId xmlns:a16="http://schemas.microsoft.com/office/drawing/2014/main" id="{8A90BD60-8B69-39DF-EDF2-0B1B2530D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586" y="3433701"/>
            <a:ext cx="5419685" cy="1001878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5DEBF191-7018-1F70-183C-7602DC01F43F}"/>
              </a:ext>
            </a:extLst>
          </p:cNvPr>
          <p:cNvSpPr/>
          <p:nvPr/>
        </p:nvSpPr>
        <p:spPr>
          <a:xfrm rot="5400000">
            <a:off x="10280446" y="4156774"/>
            <a:ext cx="192008" cy="64828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17ECEA-1B78-5666-6198-3638086E8812}"/>
                  </a:ext>
                </a:extLst>
              </p:cNvPr>
              <p:cNvSpPr txBox="1"/>
              <p:nvPr/>
            </p:nvSpPr>
            <p:spPr>
              <a:xfrm>
                <a:off x="10008560" y="4608572"/>
                <a:ext cx="7357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17ECEA-1B78-5666-6198-3638086E8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560" y="4608572"/>
                <a:ext cx="735779" cy="276999"/>
              </a:xfrm>
              <a:prstGeom prst="rect">
                <a:avLst/>
              </a:prstGeom>
              <a:blipFill>
                <a:blip r:embed="rId7"/>
                <a:stretch>
                  <a:fillRect l="-5085" r="-1016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53A7B8-66FE-F024-8D47-DB2C2A43F429}"/>
                  </a:ext>
                </a:extLst>
              </p:cNvPr>
              <p:cNvSpPr txBox="1"/>
              <p:nvPr/>
            </p:nvSpPr>
            <p:spPr>
              <a:xfrm>
                <a:off x="6006566" y="5195373"/>
                <a:ext cx="28428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D53A7B8-66FE-F024-8D47-DB2C2A43F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66" y="5195373"/>
                <a:ext cx="2842893" cy="369332"/>
              </a:xfrm>
              <a:prstGeom prst="rect">
                <a:avLst/>
              </a:prstGeom>
              <a:blipFill>
                <a:blip r:embed="rId8"/>
                <a:stretch>
                  <a:fillRect t="-6452" r="-4000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4993B8-2638-9009-71E7-793E582DA3BA}"/>
                  </a:ext>
                </a:extLst>
              </p:cNvPr>
              <p:cNvSpPr txBox="1"/>
              <p:nvPr/>
            </p:nvSpPr>
            <p:spPr>
              <a:xfrm>
                <a:off x="5171866" y="1065159"/>
                <a:ext cx="68774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Angular memory effect</a:t>
                </a:r>
                <a:r>
                  <a:rPr lang="en-US" dirty="0"/>
                  <a:t>: Rotating the incident beam over small angles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does not significantly change the resulting speckle pattern; rather, it only translates it over a distance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4993B8-2638-9009-71E7-793E582DA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866" y="1065159"/>
                <a:ext cx="6877464" cy="923330"/>
              </a:xfrm>
              <a:prstGeom prst="rect">
                <a:avLst/>
              </a:prstGeom>
              <a:blipFill>
                <a:blip r:embed="rId9"/>
                <a:stretch>
                  <a:fillRect l="-554"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DD716D8-254F-65A1-FFC8-77804FF75FC7}"/>
              </a:ext>
            </a:extLst>
          </p:cNvPr>
          <p:cNvSpPr txBox="1"/>
          <p:nvPr/>
        </p:nvSpPr>
        <p:spPr>
          <a:xfrm>
            <a:off x="5314536" y="2812937"/>
            <a:ext cx="659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Theorem: </a:t>
            </a:r>
            <a:r>
              <a:rPr lang="en-US" dirty="0"/>
              <a:t>Operations of convolution and autocorrelation can be interchanged.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11D4C-1C15-3C88-DC49-CA48D016BB5A}"/>
              </a:ext>
            </a:extLst>
          </p:cNvPr>
          <p:cNvSpPr txBox="1"/>
          <p:nvPr/>
        </p:nvSpPr>
        <p:spPr>
          <a:xfrm>
            <a:off x="8774862" y="5179984"/>
            <a:ext cx="196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is lost!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9AF7ED-8713-3A65-AF72-80BA8311FF22}"/>
                  </a:ext>
                </a:extLst>
              </p:cNvPr>
              <p:cNvSpPr txBox="1"/>
              <p:nvPr/>
            </p:nvSpPr>
            <p:spPr>
              <a:xfrm>
                <a:off x="5835007" y="4586164"/>
                <a:ext cx="428416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Speckle scale must be smaller than object size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500" dirty="0">
                    <a:sym typeface="Wingdings" pitchFamily="2" charset="2"/>
                  </a:rPr>
                  <a:t>  </a:t>
                </a:r>
                <a:endParaRPr lang="en-US" sz="15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9AF7ED-8713-3A65-AF72-80BA8311F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007" y="4586164"/>
                <a:ext cx="4284165" cy="323165"/>
              </a:xfrm>
              <a:prstGeom prst="rect">
                <a:avLst/>
              </a:prstGeom>
              <a:blipFill>
                <a:blip r:embed="rId10"/>
                <a:stretch>
                  <a:fillRect l="-59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12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57968-ECF9-7547-638B-06EFF021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51EA48-F82F-5D1A-D4D3-AA1F87B7E9FE}"/>
              </a:ext>
            </a:extLst>
          </p:cNvPr>
          <p:cNvSpPr txBox="1"/>
          <p:nvPr/>
        </p:nvSpPr>
        <p:spPr>
          <a:xfrm>
            <a:off x="-75794" y="901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Additional Slides: Homometric Structure</a:t>
            </a:r>
          </a:p>
        </p:txBody>
      </p:sp>
      <p:pic>
        <p:nvPicPr>
          <p:cNvPr id="7" name="Picture 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972DAA1A-F79C-6E8B-F811-F86FF745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4" t="13538" r="62926" b="61987"/>
          <a:stretch/>
        </p:blipFill>
        <p:spPr>
          <a:xfrm>
            <a:off x="2585023" y="1256644"/>
            <a:ext cx="3089821" cy="1179095"/>
          </a:xfrm>
          <a:prstGeom prst="rect">
            <a:avLst/>
          </a:prstGeom>
        </p:spPr>
      </p:pic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37AB953-ADA1-864F-AA43-8CD0ADA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2" t="59224" r="62898" b="16302"/>
          <a:stretch/>
        </p:blipFill>
        <p:spPr>
          <a:xfrm>
            <a:off x="2585023" y="2980873"/>
            <a:ext cx="3089821" cy="1179095"/>
          </a:xfrm>
          <a:prstGeom prst="rect">
            <a:avLst/>
          </a:prstGeom>
        </p:spPr>
      </p:pic>
      <p:pic>
        <p:nvPicPr>
          <p:cNvPr id="9" name="Picture 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14CA0275-F706-91D2-62E6-BDD0AA38C3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64" t="14073" r="11979" b="62403"/>
          <a:stretch/>
        </p:blipFill>
        <p:spPr>
          <a:xfrm>
            <a:off x="2549344" y="4597345"/>
            <a:ext cx="3125500" cy="11332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779C07-F7B9-6763-05A8-861786E07A5F}"/>
              </a:ext>
            </a:extLst>
          </p:cNvPr>
          <p:cNvSpPr/>
          <p:nvPr/>
        </p:nvSpPr>
        <p:spPr>
          <a:xfrm>
            <a:off x="5209717" y="4611621"/>
            <a:ext cx="450851" cy="171961"/>
          </a:xfrm>
          <a:prstGeom prst="rect">
            <a:avLst/>
          </a:prstGeom>
          <a:solidFill>
            <a:srgbClr val="9510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A0707-0E2B-6778-CA09-C782F647927E}"/>
              </a:ext>
            </a:extLst>
          </p:cNvPr>
          <p:cNvSpPr txBox="1"/>
          <p:nvPr/>
        </p:nvSpPr>
        <p:spPr>
          <a:xfrm>
            <a:off x="678812" y="1256644"/>
            <a:ext cx="15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915E20-E6EB-D483-D0C2-965813D79A2B}"/>
              </a:ext>
            </a:extLst>
          </p:cNvPr>
          <p:cNvSpPr txBox="1"/>
          <p:nvPr/>
        </p:nvSpPr>
        <p:spPr>
          <a:xfrm>
            <a:off x="0" y="460438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Global Phase Factor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FC928D-E49C-6D91-9245-1A43DC56704D}"/>
              </a:ext>
            </a:extLst>
          </p:cNvPr>
          <p:cNvSpPr txBox="1"/>
          <p:nvPr/>
        </p:nvSpPr>
        <p:spPr>
          <a:xfrm>
            <a:off x="736295" y="2988406"/>
            <a:ext cx="1314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68C39F-FF99-C02B-8FB6-5F0D3FF11E81}"/>
                  </a:ext>
                </a:extLst>
              </p:cNvPr>
              <p:cNvSpPr txBox="1"/>
              <p:nvPr/>
            </p:nvSpPr>
            <p:spPr>
              <a:xfrm>
                <a:off x="33848" y="1597402"/>
                <a:ext cx="2518062" cy="8833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90079B-EFDA-4E60-B10D-0D391F52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8" y="1597402"/>
                <a:ext cx="2518062" cy="883319"/>
              </a:xfrm>
              <a:prstGeom prst="rect">
                <a:avLst/>
              </a:prstGeom>
              <a:blipFill>
                <a:blip r:embed="rId4"/>
                <a:stretch>
                  <a:fillRect l="-2000" t="-4225" r="-1000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AF0C89-A45B-BCC0-67B4-3DA6FFBD0795}"/>
                  </a:ext>
                </a:extLst>
              </p:cNvPr>
              <p:cNvSpPr txBox="1"/>
              <p:nvPr/>
            </p:nvSpPr>
            <p:spPr>
              <a:xfrm>
                <a:off x="289783" y="4966577"/>
                <a:ext cx="2003625" cy="562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9FD689-399B-DE43-86CA-4FEA64A2A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83" y="4966577"/>
                <a:ext cx="2003625" cy="562783"/>
              </a:xfrm>
              <a:prstGeom prst="rect">
                <a:avLst/>
              </a:prstGeom>
              <a:blipFill>
                <a:blip r:embed="rId5"/>
                <a:stretch>
                  <a:fillRect l="-3165" t="-8889" r="-126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C6650D-1259-49C9-0928-3B3CD3734088}"/>
                  </a:ext>
                </a:extLst>
              </p:cNvPr>
              <p:cNvSpPr txBox="1"/>
              <p:nvPr/>
            </p:nvSpPr>
            <p:spPr>
              <a:xfrm>
                <a:off x="540383" y="3314917"/>
                <a:ext cx="1518725" cy="8886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acc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E6C3F2-4073-3A70-7FF5-474C5139A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83" y="3314917"/>
                <a:ext cx="1518725" cy="888641"/>
              </a:xfrm>
              <a:prstGeom prst="rect">
                <a:avLst/>
              </a:prstGeom>
              <a:blipFill>
                <a:blip r:embed="rId6"/>
                <a:stretch>
                  <a:fillRect l="-4959" t="-5634" r="-6612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1C82CB-39E3-FA04-A98D-1C915A9FE307}"/>
                  </a:ext>
                </a:extLst>
              </p:cNvPr>
              <p:cNvSpPr txBox="1"/>
              <p:nvPr/>
            </p:nvSpPr>
            <p:spPr>
              <a:xfrm>
                <a:off x="5981046" y="3570420"/>
                <a:ext cx="617179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Homometric Structure: </a:t>
                </a:r>
                <a:r>
                  <a:rPr lang="en-US" dirty="0"/>
                  <a:t>Example of two homometric structures (top) formed by the convolution between two non-centrosymmetric structures (bottom) with different orientations.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non-</a:t>
                </a:r>
                <a:r>
                  <a:rPr lang="en-US" dirty="0" err="1"/>
                  <a:t>centro</a:t>
                </a:r>
                <a:r>
                  <a:rPr lang="en-US" dirty="0"/>
                  <a:t>-symmetric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algn="just"/>
                <a:endParaRPr lang="en-US" b="1" dirty="0"/>
              </a:p>
              <a:p>
                <a:r>
                  <a:rPr lang="en-US" b="1" dirty="0"/>
                  <a:t>1D</a:t>
                </a:r>
                <a:r>
                  <a:rPr lang="en-US" dirty="0"/>
                  <a:t>: Almost all 1D functions have homometric structure</a:t>
                </a:r>
              </a:p>
              <a:p>
                <a:r>
                  <a:rPr lang="en-US" b="1" dirty="0"/>
                  <a:t>2D</a:t>
                </a:r>
                <a:r>
                  <a:rPr lang="en-US" dirty="0"/>
                  <a:t>: Homometric structures are very rare in 2 and higher dimensions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1C82CB-39E3-FA04-A98D-1C915A9F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046" y="3570420"/>
                <a:ext cx="6171794" cy="2585323"/>
              </a:xfrm>
              <a:prstGeom prst="rect">
                <a:avLst/>
              </a:prstGeom>
              <a:blipFill>
                <a:blip r:embed="rId7"/>
                <a:stretch>
                  <a:fillRect l="-615" t="-1471" r="-615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426457-DCEE-DD48-50C9-581570029AAA}"/>
              </a:ext>
            </a:extLst>
          </p:cNvPr>
          <p:cNvCxnSpPr>
            <a:cxnSpLocks/>
          </p:cNvCxnSpPr>
          <p:nvPr/>
        </p:nvCxnSpPr>
        <p:spPr>
          <a:xfrm>
            <a:off x="5874327" y="909175"/>
            <a:ext cx="0" cy="52560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AB75DF-D11B-F773-75ED-0715C9A90535}"/>
              </a:ext>
            </a:extLst>
          </p:cNvPr>
          <p:cNvCxnSpPr>
            <a:cxnSpLocks/>
          </p:cNvCxnSpPr>
          <p:nvPr/>
        </p:nvCxnSpPr>
        <p:spPr>
          <a:xfrm>
            <a:off x="0" y="2683136"/>
            <a:ext cx="587432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CFC866-08B7-714F-9E19-A8683AE5801B}"/>
              </a:ext>
            </a:extLst>
          </p:cNvPr>
          <p:cNvCxnSpPr>
            <a:cxnSpLocks/>
          </p:cNvCxnSpPr>
          <p:nvPr/>
        </p:nvCxnSpPr>
        <p:spPr>
          <a:xfrm>
            <a:off x="-1" y="4447166"/>
            <a:ext cx="587432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A group of black triangles&#10;&#10;Description automatically generated">
            <a:extLst>
              <a:ext uri="{FF2B5EF4-FFF2-40B4-BE49-F238E27FC236}">
                <a16:creationId xmlns:a16="http://schemas.microsoft.com/office/drawing/2014/main" id="{E16A59B1-4D29-AFBF-3310-0D0846D8A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8912" y="958273"/>
            <a:ext cx="2493818" cy="2470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87BA90-34A4-F25A-8958-29CEBF43DF7A}"/>
              </a:ext>
            </a:extLst>
          </p:cNvPr>
          <p:cNvSpPr txBox="1"/>
          <p:nvPr/>
        </p:nvSpPr>
        <p:spPr>
          <a:xfrm>
            <a:off x="-1" y="6540579"/>
            <a:ext cx="3640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Ref: Homometric structures, Wikipedia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0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E72EC19-51B3-D565-9C86-4C6747E9A3BF}"/>
              </a:ext>
            </a:extLst>
          </p:cNvPr>
          <p:cNvSpPr txBox="1"/>
          <p:nvPr/>
        </p:nvSpPr>
        <p:spPr>
          <a:xfrm>
            <a:off x="0" y="-2650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Outline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1DD83-AA29-A4D6-E148-35CEE0918DAE}"/>
              </a:ext>
            </a:extLst>
          </p:cNvPr>
          <p:cNvSpPr txBox="1"/>
          <p:nvPr/>
        </p:nvSpPr>
        <p:spPr>
          <a:xfrm>
            <a:off x="0" y="896826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Why Does Phase Matter?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When Is Phase Lost?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How Difficult Is Phase Retrieval?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Algorithms for Phase Retrieval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Current Research</a:t>
            </a:r>
          </a:p>
        </p:txBody>
      </p:sp>
      <p:pic>
        <p:nvPicPr>
          <p:cNvPr id="3" name="Picture 2" descr="A diagram of a microscope&#10;&#10;Description automatically generated">
            <a:extLst>
              <a:ext uri="{FF2B5EF4-FFF2-40B4-BE49-F238E27FC236}">
                <a16:creationId xmlns:a16="http://schemas.microsoft.com/office/drawing/2014/main" id="{E97E2282-1148-D6F0-CAFC-9696F3575C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29" t="5693" b="3985"/>
          <a:stretch/>
        </p:blipFill>
        <p:spPr>
          <a:xfrm>
            <a:off x="6522320" y="1398763"/>
            <a:ext cx="543816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2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87473-D0A0-1062-67FA-A27C3CD79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E01CF8-15D9-3558-D447-81D4CB3CAD06}"/>
              </a:ext>
            </a:extLst>
          </p:cNvPr>
          <p:cNvSpPr txBox="1"/>
          <p:nvPr/>
        </p:nvSpPr>
        <p:spPr>
          <a:xfrm>
            <a:off x="0" y="-2650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Relevance: Phase Matching</a:t>
            </a:r>
            <a:endParaRPr lang="en-US" dirty="0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016156EB-D2DA-AF7E-2747-AA7E2827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115" y="1284449"/>
            <a:ext cx="5614884" cy="3621721"/>
          </a:xfrm>
          <a:prstGeom prst="rect">
            <a:avLst/>
          </a:prstGeom>
        </p:spPr>
      </p:pic>
      <p:pic>
        <p:nvPicPr>
          <p:cNvPr id="6" name="Picture 5" descr="A black rectangular object with a black text&#10;&#10;Description automatically generated">
            <a:extLst>
              <a:ext uri="{FF2B5EF4-FFF2-40B4-BE49-F238E27FC236}">
                <a16:creationId xmlns:a16="http://schemas.microsoft.com/office/drawing/2014/main" id="{48FF599E-8FC2-C91F-F1ED-365548AB3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73" y="1133246"/>
            <a:ext cx="5772727" cy="179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25046-2D7A-6BBE-B7F0-D2EA49078EE3}"/>
                  </a:ext>
                </a:extLst>
              </p:cNvPr>
              <p:cNvSpPr txBox="1"/>
              <p:nvPr/>
            </p:nvSpPr>
            <p:spPr>
              <a:xfrm>
                <a:off x="0" y="5069589"/>
                <a:ext cx="948467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Significant reduction in sum-frequency generation efficiency occurs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≠0</m:t>
                    </m:r>
                  </m:oMath>
                </a14:m>
                <a:r>
                  <a:rPr lang="en-US" sz="2000" dirty="0"/>
                  <a:t>. (No perfect phase-matching)</a:t>
                </a:r>
                <a:endParaRPr lang="el-G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225046-2D7A-6BBE-B7F0-D2EA49078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69589"/>
                <a:ext cx="9484679" cy="707886"/>
              </a:xfrm>
              <a:prstGeom prst="rect">
                <a:avLst/>
              </a:prstGeom>
              <a:blipFill>
                <a:blip r:embed="rId5"/>
                <a:stretch>
                  <a:fillRect l="-535" t="-3509" r="-66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black and blue numbers&#10;&#10;Description automatically generated with medium confidence">
            <a:extLst>
              <a:ext uri="{FF2B5EF4-FFF2-40B4-BE49-F238E27FC236}">
                <a16:creationId xmlns:a16="http://schemas.microsoft.com/office/drawing/2014/main" id="{0A906F5D-8CC9-E731-ED8A-FB24C9D9E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73" y="4182078"/>
            <a:ext cx="2768600" cy="571500"/>
          </a:xfrm>
          <a:prstGeom prst="rect">
            <a:avLst/>
          </a:prstGeom>
        </p:spPr>
      </p:pic>
      <p:pic>
        <p:nvPicPr>
          <p:cNvPr id="14" name="Picture 13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106C7D71-694E-5C3A-9FC3-14C1315AE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358" y="3087958"/>
            <a:ext cx="4114800" cy="1193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D69CFA-6E54-BF57-716E-9590631FB5D2}"/>
              </a:ext>
            </a:extLst>
          </p:cNvPr>
          <p:cNvSpPr txBox="1"/>
          <p:nvPr/>
        </p:nvSpPr>
        <p:spPr>
          <a:xfrm>
            <a:off x="0" y="6550223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Ref: Nonlinear Optics, Robert W. Boyd, Chapter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196A63-34F3-6FAE-17CF-F8091E5EBBF2}"/>
              </a:ext>
            </a:extLst>
          </p:cNvPr>
          <p:cNvSpPr txBox="1"/>
          <p:nvPr/>
        </p:nvSpPr>
        <p:spPr>
          <a:xfrm>
            <a:off x="4902506" y="3314708"/>
            <a:ext cx="1921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Intensity of generated wave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504F31-904F-38E2-FA73-1C88C66A754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279158" y="3684858"/>
            <a:ext cx="48111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764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C312-6377-1E62-30B3-0C1DD5A87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3CF653-9799-C588-D3E0-C8A67B769FD7}"/>
              </a:ext>
            </a:extLst>
          </p:cNvPr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Why does Phase Matter?</a:t>
            </a:r>
            <a:endParaRPr lang="en-US" dirty="0"/>
          </a:p>
        </p:txBody>
      </p:sp>
      <p:pic>
        <p:nvPicPr>
          <p:cNvPr id="4" name="Picture 3" descr="A diagram of a phase&#10;&#10;Description automatically generated">
            <a:extLst>
              <a:ext uri="{FF2B5EF4-FFF2-40B4-BE49-F238E27FC236}">
                <a16:creationId xmlns:a16="http://schemas.microsoft.com/office/drawing/2014/main" id="{C960CCF6-ECDA-46AF-6297-A89B373146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8"/>
          <a:stretch/>
        </p:blipFill>
        <p:spPr>
          <a:xfrm>
            <a:off x="1027795" y="1607711"/>
            <a:ext cx="4803932" cy="2854665"/>
          </a:xfrm>
          <a:prstGeom prst="rect">
            <a:avLst/>
          </a:prstGeom>
        </p:spPr>
      </p:pic>
      <p:pic>
        <p:nvPicPr>
          <p:cNvPr id="9" name="Picture 8" descr="A collage of a person's face&#10;&#10;Description automatically generated">
            <a:extLst>
              <a:ext uri="{FF2B5EF4-FFF2-40B4-BE49-F238E27FC236}">
                <a16:creationId xmlns:a16="http://schemas.microsoft.com/office/drawing/2014/main" id="{8AFF8649-7E44-30A9-8595-D52FFD3981D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96" t="2833" r="56214" b="50438"/>
          <a:stretch/>
        </p:blipFill>
        <p:spPr>
          <a:xfrm>
            <a:off x="0" y="3130328"/>
            <a:ext cx="1027793" cy="1359119"/>
          </a:xfrm>
          <a:prstGeom prst="rect">
            <a:avLst/>
          </a:prstGeom>
        </p:spPr>
      </p:pic>
      <p:pic>
        <p:nvPicPr>
          <p:cNvPr id="10" name="Picture 9" descr="A collage of a person's face&#10;&#10;Description automatically generated">
            <a:extLst>
              <a:ext uri="{FF2B5EF4-FFF2-40B4-BE49-F238E27FC236}">
                <a16:creationId xmlns:a16="http://schemas.microsoft.com/office/drawing/2014/main" id="{B3B9459A-E45D-518D-3095-FD0CCE2CB8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6215" t="2704" r="694" b="50769"/>
          <a:stretch/>
        </p:blipFill>
        <p:spPr>
          <a:xfrm>
            <a:off x="1" y="1553568"/>
            <a:ext cx="1027793" cy="1353214"/>
          </a:xfrm>
          <a:prstGeom prst="rect">
            <a:avLst/>
          </a:prstGeom>
        </p:spPr>
      </p:pic>
      <p:pic>
        <p:nvPicPr>
          <p:cNvPr id="12" name="Picture 11" descr="A collage of a person's face&#10;&#10;Description automatically generated">
            <a:extLst>
              <a:ext uri="{FF2B5EF4-FFF2-40B4-BE49-F238E27FC236}">
                <a16:creationId xmlns:a16="http://schemas.microsoft.com/office/drawing/2014/main" id="{790CA1B3-EB84-8C6C-1BB4-25220A6B47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11" t="52863" r="55810" b="1991"/>
          <a:stretch/>
        </p:blipFill>
        <p:spPr>
          <a:xfrm>
            <a:off x="5831728" y="3203475"/>
            <a:ext cx="1039450" cy="1313043"/>
          </a:xfrm>
          <a:prstGeom prst="rect">
            <a:avLst/>
          </a:prstGeom>
        </p:spPr>
      </p:pic>
      <p:pic>
        <p:nvPicPr>
          <p:cNvPr id="13" name="Picture 12" descr="A collage of a person's face&#10;&#10;Description automatically generated">
            <a:extLst>
              <a:ext uri="{FF2B5EF4-FFF2-40B4-BE49-F238E27FC236}">
                <a16:creationId xmlns:a16="http://schemas.microsoft.com/office/drawing/2014/main" id="{76A80C02-37EE-6302-B56A-4B448D826FA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5990" t="52864" r="666" b="1991"/>
          <a:stretch/>
        </p:blipFill>
        <p:spPr>
          <a:xfrm>
            <a:off x="5831728" y="1553568"/>
            <a:ext cx="1033839" cy="1313043"/>
          </a:xfrm>
          <a:prstGeom prst="rect">
            <a:avLst/>
          </a:prstGeom>
        </p:spPr>
      </p:pic>
      <p:pic>
        <p:nvPicPr>
          <p:cNvPr id="6" name="focus_sample (1).mp4">
            <a:hlinkClick r:id="" action="ppaction://media"/>
            <a:extLst>
              <a:ext uri="{FF2B5EF4-FFF2-40B4-BE49-F238E27FC236}">
                <a16:creationId xmlns:a16="http://schemas.microsoft.com/office/drawing/2014/main" id="{7EFD250D-61F9-1BA7-D667-456262F662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42727" t="50359" r="22222" b="15128"/>
          <a:stretch/>
        </p:blipFill>
        <p:spPr>
          <a:xfrm>
            <a:off x="7100047" y="1033852"/>
            <a:ext cx="5091953" cy="3746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181EBD-3CDC-58AE-BA8F-964608CC4EDA}"/>
              </a:ext>
            </a:extLst>
          </p:cNvPr>
          <p:cNvSpPr txBox="1"/>
          <p:nvPr/>
        </p:nvSpPr>
        <p:spPr>
          <a:xfrm>
            <a:off x="7094216" y="4890642"/>
            <a:ext cx="5091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Intensity of light doesn’t change so much in transparent materials!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Phase Contrast Imaging: Enhances contrast by detecting phase shifts in light.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8D29D-FF62-CE94-7AD6-D481097FFA8B}"/>
              </a:ext>
            </a:extLst>
          </p:cNvPr>
          <p:cNvSpPr txBox="1"/>
          <p:nvPr/>
        </p:nvSpPr>
        <p:spPr>
          <a:xfrm>
            <a:off x="0" y="5078841"/>
            <a:ext cx="687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information in phase of Fourier Transform of an image!</a:t>
            </a:r>
          </a:p>
        </p:txBody>
      </p:sp>
    </p:spTree>
    <p:extLst>
      <p:ext uri="{BB962C8B-B14F-4D97-AF65-F5344CB8AC3E}">
        <p14:creationId xmlns:p14="http://schemas.microsoft.com/office/powerpoint/2010/main" val="269283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77E13-44DD-5DB5-FD02-74A0BE46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9154660-3C34-F033-AE7B-5713CBE8B807}"/>
              </a:ext>
            </a:extLst>
          </p:cNvPr>
          <p:cNvSpPr txBox="1"/>
          <p:nvPr/>
        </p:nvSpPr>
        <p:spPr>
          <a:xfrm>
            <a:off x="0" y="12272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Phase Problem Example: Coherent Diffraction Imaging (CDI)</a:t>
            </a:r>
          </a:p>
        </p:txBody>
      </p:sp>
      <p:pic>
        <p:nvPicPr>
          <p:cNvPr id="2" name="Picture 1" descr="A close-up of a picture&#10;&#10;Description automatically generated">
            <a:extLst>
              <a:ext uri="{FF2B5EF4-FFF2-40B4-BE49-F238E27FC236}">
                <a16:creationId xmlns:a16="http://schemas.microsoft.com/office/drawing/2014/main" id="{A845CF3E-898A-553F-B0BB-B7F07024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4" t="852" r="5316" b="4313"/>
          <a:stretch/>
        </p:blipFill>
        <p:spPr>
          <a:xfrm>
            <a:off x="6430572" y="995323"/>
            <a:ext cx="5663699" cy="2742491"/>
          </a:xfrm>
          <a:prstGeom prst="rect">
            <a:avLst/>
          </a:prstGeom>
        </p:spPr>
      </p:pic>
      <p:pic>
        <p:nvPicPr>
          <p:cNvPr id="3" name="Picture 2" descr="A diagram of a bag with a red dot&#10;&#10;Description automatically generated with medium confidence">
            <a:extLst>
              <a:ext uri="{FF2B5EF4-FFF2-40B4-BE49-F238E27FC236}">
                <a16:creationId xmlns:a16="http://schemas.microsoft.com/office/drawing/2014/main" id="{418AC9E4-BFDD-00B1-93FC-48DBA391D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609" y="3737813"/>
            <a:ext cx="9004922" cy="2291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CF2251-38D8-C5E5-F055-619D83E2B63D}"/>
              </a:ext>
            </a:extLst>
          </p:cNvPr>
          <p:cNvSpPr txBox="1"/>
          <p:nvPr/>
        </p:nvSpPr>
        <p:spPr>
          <a:xfrm>
            <a:off x="0" y="1038567"/>
            <a:ext cx="650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CDI, a highly coherent beam of wavelike particle (X-rays, electrons, photons) is incident on an object.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40D03D-420E-6ABD-C96C-1F77D7C2BA5C}"/>
              </a:ext>
            </a:extLst>
          </p:cNvPr>
          <p:cNvSpPr/>
          <p:nvPr/>
        </p:nvSpPr>
        <p:spPr>
          <a:xfrm>
            <a:off x="9194475" y="5881554"/>
            <a:ext cx="1297056" cy="141149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BE66A7-D02D-AF67-377D-E0CA9247BB37}"/>
              </a:ext>
            </a:extLst>
          </p:cNvPr>
          <p:cNvSpPr txBox="1"/>
          <p:nvPr/>
        </p:nvSpPr>
        <p:spPr>
          <a:xfrm>
            <a:off x="0" y="1746659"/>
            <a:ext cx="6672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Diffraction pattern = </a:t>
            </a:r>
            <a:r>
              <a:rPr lang="en-US" dirty="0">
                <a:solidFill>
                  <a:srgbClr val="00B050"/>
                </a:solidFill>
              </a:rPr>
              <a:t>Magnitude</a:t>
            </a:r>
            <a:r>
              <a:rPr lang="en-US" dirty="0"/>
              <a:t> of the Fourier transform of the object (In far-field)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Phase is not captured!</a:t>
            </a:r>
          </a:p>
        </p:txBody>
      </p:sp>
    </p:spTree>
    <p:extLst>
      <p:ext uri="{BB962C8B-B14F-4D97-AF65-F5344CB8AC3E}">
        <p14:creationId xmlns:p14="http://schemas.microsoft.com/office/powerpoint/2010/main" val="17612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E406689-3F81-2FC2-5169-8DFD3C7934B3}"/>
              </a:ext>
            </a:extLst>
          </p:cNvPr>
          <p:cNvSpPr txBox="1"/>
          <p:nvPr/>
        </p:nvSpPr>
        <p:spPr>
          <a:xfrm>
            <a:off x="506908" y="2290934"/>
            <a:ext cx="36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Sample Electron Density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F1D353-6410-C9D0-5A77-C2346BDEBEA8}"/>
                  </a:ext>
                </a:extLst>
              </p:cNvPr>
              <p:cNvSpPr txBox="1"/>
              <p:nvPr/>
            </p:nvSpPr>
            <p:spPr>
              <a:xfrm>
                <a:off x="1917559" y="2763401"/>
                <a:ext cx="84013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F1D353-6410-C9D0-5A77-C2346BDE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559" y="2763401"/>
                <a:ext cx="840139" cy="369332"/>
              </a:xfrm>
              <a:prstGeom prst="rect">
                <a:avLst/>
              </a:prstGeom>
              <a:blipFill>
                <a:blip r:embed="rId2"/>
                <a:stretch>
                  <a:fillRect t="-3333" r="-303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7D61A9C-EF0F-4F3F-F9CE-253ACE8E1951}"/>
              </a:ext>
            </a:extLst>
          </p:cNvPr>
          <p:cNvSpPr txBox="1"/>
          <p:nvPr/>
        </p:nvSpPr>
        <p:spPr>
          <a:xfrm>
            <a:off x="3294843" y="1098723"/>
            <a:ext cx="225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Fourier Transform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5AACB-9747-C688-8E3E-6CB62FCF61A2}"/>
                  </a:ext>
                </a:extLst>
              </p:cNvPr>
              <p:cNvSpPr txBox="1"/>
              <p:nvPr/>
            </p:nvSpPr>
            <p:spPr>
              <a:xfrm>
                <a:off x="3157993" y="1441855"/>
                <a:ext cx="2911242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F5AACB-9747-C688-8E3E-6CB62FCF6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993" y="1441855"/>
                <a:ext cx="2911242" cy="726481"/>
              </a:xfrm>
              <a:prstGeom prst="rect">
                <a:avLst/>
              </a:prstGeom>
              <a:blipFill>
                <a:blip r:embed="rId3"/>
                <a:stretch>
                  <a:fillRect l="-1299" t="-15344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AB4C9F6-A54C-033B-6FDB-8849D3DE8AFE}"/>
              </a:ext>
            </a:extLst>
          </p:cNvPr>
          <p:cNvSpPr txBox="1"/>
          <p:nvPr/>
        </p:nvSpPr>
        <p:spPr>
          <a:xfrm>
            <a:off x="6187567" y="1097652"/>
            <a:ext cx="3231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Inverse Fourier Transform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A3BEAE-9AB9-B092-777D-2E45A24925C2}"/>
                  </a:ext>
                </a:extLst>
              </p:cNvPr>
              <p:cNvSpPr txBox="1"/>
              <p:nvPr/>
            </p:nvSpPr>
            <p:spPr>
              <a:xfrm>
                <a:off x="6187567" y="1405254"/>
                <a:ext cx="2911242" cy="72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A3BEAE-9AB9-B092-777D-2E45A2492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567" y="1405254"/>
                <a:ext cx="2911242" cy="726481"/>
              </a:xfrm>
              <a:prstGeom prst="rect">
                <a:avLst/>
              </a:prstGeom>
              <a:blipFill>
                <a:blip r:embed="rId4"/>
                <a:stretch>
                  <a:fillRect l="-2174" t="-15344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7BD9F9-7899-FEFF-4EDC-0480A76C263F}"/>
                  </a:ext>
                </a:extLst>
              </p:cNvPr>
              <p:cNvSpPr txBox="1"/>
              <p:nvPr/>
            </p:nvSpPr>
            <p:spPr>
              <a:xfrm>
                <a:off x="8410551" y="2753486"/>
                <a:ext cx="201695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7BD9F9-7899-FEFF-4EDC-0480A76C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551" y="2753486"/>
                <a:ext cx="2016959" cy="369332"/>
              </a:xfrm>
              <a:prstGeom prst="rect">
                <a:avLst/>
              </a:prstGeom>
              <a:blipFill>
                <a:blip r:embed="rId5"/>
                <a:stretch>
                  <a:fillRect l="-4375" t="-16667" r="-625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1A83480-867E-1DA0-EC96-EA57C242D9F4}"/>
              </a:ext>
            </a:extLst>
          </p:cNvPr>
          <p:cNvSpPr txBox="1"/>
          <p:nvPr/>
        </p:nvSpPr>
        <p:spPr>
          <a:xfrm>
            <a:off x="7725644" y="2294040"/>
            <a:ext cx="3231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Diffraction Intensity</a:t>
            </a:r>
          </a:p>
        </p:txBody>
      </p:sp>
      <p:pic>
        <p:nvPicPr>
          <p:cNvPr id="23" name="Picture 22" descr="A diagram of different types of diffraction&#10;&#10;Description automatically generated">
            <a:extLst>
              <a:ext uri="{FF2B5EF4-FFF2-40B4-BE49-F238E27FC236}">
                <a16:creationId xmlns:a16="http://schemas.microsoft.com/office/drawing/2014/main" id="{C4D6BE12-52E7-3458-3620-60AAFDA4C5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446" t="1" r="58647" b="52182"/>
          <a:stretch/>
        </p:blipFill>
        <p:spPr>
          <a:xfrm>
            <a:off x="6341685" y="3215151"/>
            <a:ext cx="2576488" cy="2728212"/>
          </a:xfrm>
          <a:prstGeom prst="rect">
            <a:avLst/>
          </a:prstGeom>
        </p:spPr>
      </p:pic>
      <p:pic>
        <p:nvPicPr>
          <p:cNvPr id="25" name="Picture 24" descr="A diagram of different types of diffraction&#10;&#10;Description automatically generated">
            <a:extLst>
              <a:ext uri="{FF2B5EF4-FFF2-40B4-BE49-F238E27FC236}">
                <a16:creationId xmlns:a16="http://schemas.microsoft.com/office/drawing/2014/main" id="{0ACFAE05-A545-119C-650D-F03359A6CE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93" t="49712" r="58423"/>
          <a:stretch/>
        </p:blipFill>
        <p:spPr>
          <a:xfrm>
            <a:off x="9505882" y="3276063"/>
            <a:ext cx="2452747" cy="2568537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9F136ADA-3558-1C20-BF00-8D28D3575E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650" t="13928" r="61730" b="56241"/>
          <a:stretch/>
        </p:blipFill>
        <p:spPr>
          <a:xfrm>
            <a:off x="6494623" y="3330069"/>
            <a:ext cx="2238402" cy="2249904"/>
          </a:xfrm>
          <a:prstGeom prst="rect">
            <a:avLst/>
          </a:prstGeom>
        </p:spPr>
      </p:pic>
      <p:pic>
        <p:nvPicPr>
          <p:cNvPr id="27" name="Picture 26" descr="A diagram of different types of diffraction&#10;&#10;Description automatically generated">
            <a:extLst>
              <a:ext uri="{FF2B5EF4-FFF2-40B4-BE49-F238E27FC236}">
                <a16:creationId xmlns:a16="http://schemas.microsoft.com/office/drawing/2014/main" id="{C2591889-CD0A-0728-8B07-C7DFAD7BBB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476" t="1897" b="52971"/>
          <a:stretch/>
        </p:blipFill>
        <p:spPr>
          <a:xfrm>
            <a:off x="254634" y="3451032"/>
            <a:ext cx="2439385" cy="2535730"/>
          </a:xfrm>
          <a:prstGeom prst="rect">
            <a:avLst/>
          </a:prstGeom>
        </p:spPr>
      </p:pic>
      <p:pic>
        <p:nvPicPr>
          <p:cNvPr id="28" name="Picture 27" descr="A diagram of different types of diffraction&#10;&#10;Description automatically generated">
            <a:extLst>
              <a:ext uri="{FF2B5EF4-FFF2-40B4-BE49-F238E27FC236}">
                <a16:creationId xmlns:a16="http://schemas.microsoft.com/office/drawing/2014/main" id="{E735526E-B0DA-FFC3-DA29-626768E79C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8368" t="52183" r="7577" b="2101"/>
          <a:stretch/>
        </p:blipFill>
        <p:spPr>
          <a:xfrm>
            <a:off x="3083089" y="3330069"/>
            <a:ext cx="1699618" cy="25685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076437D-C640-E533-9A3E-681E18C606EE}"/>
              </a:ext>
            </a:extLst>
          </p:cNvPr>
          <p:cNvSpPr txBox="1"/>
          <p:nvPr/>
        </p:nvSpPr>
        <p:spPr>
          <a:xfrm>
            <a:off x="0" y="405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Notation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BA40C-D359-3ADE-071E-DD0FA91E05A6}"/>
              </a:ext>
            </a:extLst>
          </p:cNvPr>
          <p:cNvSpPr txBox="1"/>
          <p:nvPr/>
        </p:nvSpPr>
        <p:spPr>
          <a:xfrm>
            <a:off x="1369278" y="1568439"/>
            <a:ext cx="1545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Continuous</a:t>
            </a:r>
          </a:p>
        </p:txBody>
      </p:sp>
    </p:spTree>
    <p:extLst>
      <p:ext uri="{BB962C8B-B14F-4D97-AF65-F5344CB8AC3E}">
        <p14:creationId xmlns:p14="http://schemas.microsoft.com/office/powerpoint/2010/main" val="244091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ifferent types of diffraction&#10;&#10;Description automatically generated">
            <a:extLst>
              <a:ext uri="{FF2B5EF4-FFF2-40B4-BE49-F238E27FC236}">
                <a16:creationId xmlns:a16="http://schemas.microsoft.com/office/drawing/2014/main" id="{386F27DF-60D8-8EF2-CEBB-DBAE1009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287"/>
          <a:stretch/>
        </p:blipFill>
        <p:spPr>
          <a:xfrm>
            <a:off x="0" y="983002"/>
            <a:ext cx="5839519" cy="2308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85A7D3-7D39-0A5A-E577-4129D3E31B01}"/>
              </a:ext>
            </a:extLst>
          </p:cNvPr>
          <p:cNvSpPr txBox="1"/>
          <p:nvPr/>
        </p:nvSpPr>
        <p:spPr>
          <a:xfrm>
            <a:off x="0" y="1365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What is Phase Retrieval problem?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9E8B339-AF4D-B421-D676-8094C9EE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650" t="13928" r="61730" b="56241"/>
          <a:stretch/>
        </p:blipFill>
        <p:spPr>
          <a:xfrm>
            <a:off x="490510" y="1019385"/>
            <a:ext cx="1821671" cy="1831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FDC6B6-E959-E0CB-1D69-3FFBE79DC595}"/>
                  </a:ext>
                </a:extLst>
              </p:cNvPr>
              <p:cNvSpPr txBox="1"/>
              <p:nvPr/>
            </p:nvSpPr>
            <p:spPr>
              <a:xfrm>
                <a:off x="6054239" y="2983096"/>
                <a:ext cx="583951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/>
                  <a:t>Goal: </a:t>
                </a:r>
                <a:r>
                  <a:rPr lang="en-US" dirty="0"/>
                  <a:t>Reconstruct the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the measured diffraction intensities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:endParaRPr lang="en-US" b="1" dirty="0"/>
              </a:p>
              <a:p>
                <a:pPr algn="just"/>
                <a:r>
                  <a:rPr lang="en-US" b="1" dirty="0"/>
                  <a:t>Challenge: </a:t>
                </a:r>
                <a:r>
                  <a:rPr lang="en-US" dirty="0"/>
                  <a:t>The complex phases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not measured and need to be retrieved.</a:t>
                </a:r>
              </a:p>
              <a:p>
                <a:pPr algn="just"/>
                <a:endParaRPr lang="en-US" b="1" dirty="0"/>
              </a:p>
              <a:p>
                <a:pPr algn="just"/>
                <a:endParaRPr lang="en-US" b="1" dirty="0"/>
              </a:p>
              <a:p>
                <a:pPr algn="just"/>
                <a:r>
                  <a:rPr lang="en-US" b="1" dirty="0"/>
                  <a:t>Requirement: </a:t>
                </a:r>
                <a:r>
                  <a:rPr lang="en-US" dirty="0"/>
                  <a:t>Additional constraints are needed to determine  the phases (support constraint)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FDC6B6-E959-E0CB-1D69-3FFBE79DC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239" y="2983096"/>
                <a:ext cx="5839518" cy="2862322"/>
              </a:xfrm>
              <a:prstGeom prst="rect">
                <a:avLst/>
              </a:prstGeom>
              <a:blipFill>
                <a:blip r:embed="rId4"/>
                <a:stretch>
                  <a:fillRect l="-868" t="-881" r="-868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diagram of different types of diffraction&#10;&#10;Description automatically generated">
            <a:extLst>
              <a:ext uri="{FF2B5EF4-FFF2-40B4-BE49-F238E27FC236}">
                <a16:creationId xmlns:a16="http://schemas.microsoft.com/office/drawing/2014/main" id="{B36914D9-EA65-1D92-0D74-29E29DFFF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712"/>
          <a:stretch/>
        </p:blipFill>
        <p:spPr>
          <a:xfrm>
            <a:off x="-1" y="3702860"/>
            <a:ext cx="5839519" cy="2335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D2910E-CC3B-DD8F-5BBC-5B960B298769}"/>
                  </a:ext>
                </a:extLst>
              </p:cNvPr>
              <p:cNvSpPr txBox="1"/>
              <p:nvPr/>
            </p:nvSpPr>
            <p:spPr>
              <a:xfrm>
                <a:off x="4369296" y="3187745"/>
                <a:ext cx="7975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D2910E-CC3B-DD8F-5BBC-5B960B298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296" y="3187745"/>
                <a:ext cx="797568" cy="369332"/>
              </a:xfrm>
              <a:prstGeom prst="rect">
                <a:avLst/>
              </a:prstGeom>
              <a:blipFill>
                <a:blip r:embed="rId5"/>
                <a:stretch>
                  <a:fillRect l="-1563" t="-3333" r="-312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894BAC-472D-6244-D4D9-0F75BE11DF7D}"/>
                  </a:ext>
                </a:extLst>
              </p:cNvPr>
              <p:cNvSpPr txBox="1"/>
              <p:nvPr/>
            </p:nvSpPr>
            <p:spPr>
              <a:xfrm>
                <a:off x="1002561" y="3238836"/>
                <a:ext cx="5863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dirty="0"/>
                  <a:t>I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894BAC-472D-6244-D4D9-0F75BE11D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561" y="3238836"/>
                <a:ext cx="586396" cy="369332"/>
              </a:xfrm>
              <a:prstGeom prst="rect">
                <a:avLst/>
              </a:prstGeom>
              <a:blipFill>
                <a:blip r:embed="rId6"/>
                <a:stretch>
                  <a:fillRect l="-29167" t="-22581" r="-12500" b="-45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BBBF3C-FE08-B29F-7CA4-26AB459D6228}"/>
                  </a:ext>
                </a:extLst>
              </p:cNvPr>
              <p:cNvSpPr txBox="1"/>
              <p:nvPr/>
            </p:nvSpPr>
            <p:spPr>
              <a:xfrm>
                <a:off x="6629975" y="1267228"/>
                <a:ext cx="3448957" cy="521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BBBF3C-FE08-B29F-7CA4-26AB459D6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975" y="1267228"/>
                <a:ext cx="3448957" cy="521810"/>
              </a:xfrm>
              <a:prstGeom prst="rect">
                <a:avLst/>
              </a:prstGeom>
              <a:blipFill>
                <a:blip r:embed="rId7"/>
                <a:stretch>
                  <a:fillRect l="-2206" r="-183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2968B9DF-F83B-3E52-E5DE-9B261C5ADB59}"/>
              </a:ext>
            </a:extLst>
          </p:cNvPr>
          <p:cNvSpPr/>
          <p:nvPr/>
        </p:nvSpPr>
        <p:spPr>
          <a:xfrm rot="16200000">
            <a:off x="8240028" y="1623665"/>
            <a:ext cx="228850" cy="8707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B269C9C-3DBE-8878-07A1-36D361138E7E}"/>
              </a:ext>
            </a:extLst>
          </p:cNvPr>
          <p:cNvSpPr/>
          <p:nvPr/>
        </p:nvSpPr>
        <p:spPr>
          <a:xfrm rot="16200000">
            <a:off x="9434774" y="1483831"/>
            <a:ext cx="228850" cy="115040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4479A4-2229-42C1-ED2A-BCAC9F6CD7E5}"/>
              </a:ext>
            </a:extLst>
          </p:cNvPr>
          <p:cNvSpPr txBox="1"/>
          <p:nvPr/>
        </p:nvSpPr>
        <p:spPr>
          <a:xfrm>
            <a:off x="7808997" y="2173458"/>
            <a:ext cx="1119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Magnitude</a:t>
            </a:r>
          </a:p>
          <a:p>
            <a:pPr algn="ctr"/>
            <a:r>
              <a:rPr lang="en-US" sz="1600" dirty="0">
                <a:solidFill>
                  <a:srgbClr val="00B050"/>
                </a:solidFill>
              </a:rPr>
              <a:t>Measured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582EF2-A992-53B9-67AB-9BE4E7FDF4B7}"/>
              </a:ext>
            </a:extLst>
          </p:cNvPr>
          <p:cNvSpPr txBox="1"/>
          <p:nvPr/>
        </p:nvSpPr>
        <p:spPr>
          <a:xfrm>
            <a:off x="8899909" y="2159750"/>
            <a:ext cx="142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Phase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Not Measured</a:t>
            </a:r>
          </a:p>
        </p:txBody>
      </p:sp>
    </p:spTree>
    <p:extLst>
      <p:ext uri="{BB962C8B-B14F-4D97-AF65-F5344CB8AC3E}">
        <p14:creationId xmlns:p14="http://schemas.microsoft.com/office/powerpoint/2010/main" val="402067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 animBg="1"/>
      <p:bldP spid="17" grpId="0" animBg="1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A2395F-896A-96E6-4D48-4EADC6468666}"/>
              </a:ext>
            </a:extLst>
          </p:cNvPr>
          <p:cNvSpPr txBox="1"/>
          <p:nvPr/>
        </p:nvSpPr>
        <p:spPr>
          <a:xfrm>
            <a:off x="-75794" y="901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How hard is Phase Retrieval?</a:t>
            </a:r>
          </a:p>
        </p:txBody>
      </p:sp>
      <p:pic>
        <p:nvPicPr>
          <p:cNvPr id="7" name="Picture 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9604E143-57A9-3430-5822-8E99C7B6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4" t="13538" r="62926" b="61987"/>
          <a:stretch/>
        </p:blipFill>
        <p:spPr>
          <a:xfrm>
            <a:off x="5101253" y="1197689"/>
            <a:ext cx="3398803" cy="1297005"/>
          </a:xfrm>
          <a:prstGeom prst="rect">
            <a:avLst/>
          </a:prstGeom>
        </p:spPr>
      </p:pic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1C5BDF56-1A13-0A0C-A54A-3E6D81D0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2" t="59224" r="62898" b="16302"/>
          <a:stretch/>
        </p:blipFill>
        <p:spPr>
          <a:xfrm>
            <a:off x="5101253" y="2844047"/>
            <a:ext cx="3398803" cy="1297005"/>
          </a:xfrm>
          <a:prstGeom prst="rect">
            <a:avLst/>
          </a:prstGeom>
        </p:spPr>
      </p:pic>
      <p:pic>
        <p:nvPicPr>
          <p:cNvPr id="9" name="Picture 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2AD6E853-5E07-2A05-934B-56F0E09D42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64" t="14073" r="11979" b="62403"/>
          <a:stretch/>
        </p:blipFill>
        <p:spPr>
          <a:xfrm>
            <a:off x="5101253" y="4540682"/>
            <a:ext cx="3438050" cy="12465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486E14-952F-0355-1630-0E9402A0AA29}"/>
              </a:ext>
            </a:extLst>
          </p:cNvPr>
          <p:cNvSpPr/>
          <p:nvPr/>
        </p:nvSpPr>
        <p:spPr>
          <a:xfrm>
            <a:off x="8041583" y="4560166"/>
            <a:ext cx="495936" cy="171961"/>
          </a:xfrm>
          <a:prstGeom prst="rect">
            <a:avLst/>
          </a:prstGeom>
          <a:solidFill>
            <a:srgbClr val="9510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19FC-8D0E-7253-1E25-98C3AA754367}"/>
              </a:ext>
            </a:extLst>
          </p:cNvPr>
          <p:cNvSpPr txBox="1"/>
          <p:nvPr/>
        </p:nvSpPr>
        <p:spPr>
          <a:xfrm>
            <a:off x="3025810" y="1568607"/>
            <a:ext cx="174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Translation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23B88E-17C1-BC89-8CFD-6D8E47C40FB4}"/>
              </a:ext>
            </a:extLst>
          </p:cNvPr>
          <p:cNvSpPr txBox="1"/>
          <p:nvPr/>
        </p:nvSpPr>
        <p:spPr>
          <a:xfrm>
            <a:off x="2882208" y="4691211"/>
            <a:ext cx="2002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Global Phase Factor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833E5-1FD7-06CB-F3CC-B77A51A6D3C2}"/>
              </a:ext>
            </a:extLst>
          </p:cNvPr>
          <p:cNvSpPr txBox="1"/>
          <p:nvPr/>
        </p:nvSpPr>
        <p:spPr>
          <a:xfrm>
            <a:off x="3104827" y="3198167"/>
            <a:ext cx="1557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Inversion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9FD689-399B-DE43-86CA-4FEA64A2AA18}"/>
                  </a:ext>
                </a:extLst>
              </p:cNvPr>
              <p:cNvSpPr txBox="1"/>
              <p:nvPr/>
            </p:nvSpPr>
            <p:spPr>
              <a:xfrm>
                <a:off x="9291729" y="4540682"/>
                <a:ext cx="2003625" cy="562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𝝓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A9FD689-399B-DE43-86CA-4FEA64A2A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729" y="4540682"/>
                <a:ext cx="2003625" cy="562783"/>
              </a:xfrm>
              <a:prstGeom prst="rect">
                <a:avLst/>
              </a:prstGeom>
              <a:blipFill>
                <a:blip r:embed="rId4"/>
                <a:stretch>
                  <a:fillRect l="-2516" t="-6667" r="-125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718AF0-68B5-F7D9-D6C3-C993562F8596}"/>
                  </a:ext>
                </a:extLst>
              </p:cNvPr>
              <p:cNvSpPr txBox="1"/>
              <p:nvPr/>
            </p:nvSpPr>
            <p:spPr>
              <a:xfrm>
                <a:off x="9035147" y="1197689"/>
                <a:ext cx="2518061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718AF0-68B5-F7D9-D6C3-C993562F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147" y="1197689"/>
                <a:ext cx="2518061" cy="565476"/>
              </a:xfrm>
              <a:prstGeom prst="rect">
                <a:avLst/>
              </a:prstGeom>
              <a:blipFill>
                <a:blip r:embed="rId5"/>
                <a:stretch>
                  <a:fillRect l="-2010" t="-6667" r="-150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D9D512-A064-D731-9922-F4A4B006C246}"/>
                  </a:ext>
                </a:extLst>
              </p:cNvPr>
              <p:cNvSpPr txBox="1"/>
              <p:nvPr/>
            </p:nvSpPr>
            <p:spPr>
              <a:xfrm>
                <a:off x="9534814" y="2844047"/>
                <a:ext cx="1518725" cy="5716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D9D512-A064-D731-9922-F4A4B006C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814" y="2844047"/>
                <a:ext cx="1518725" cy="571695"/>
              </a:xfrm>
              <a:prstGeom prst="rect">
                <a:avLst/>
              </a:prstGeom>
              <a:blipFill>
                <a:blip r:embed="rId6"/>
                <a:stretch>
                  <a:fillRect l="-4959" t="-888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38EA1C-0F29-45B0-CD79-FBFEE4488155}"/>
                  </a:ext>
                </a:extLst>
              </p:cNvPr>
              <p:cNvSpPr txBox="1"/>
              <p:nvPr/>
            </p:nvSpPr>
            <p:spPr>
              <a:xfrm>
                <a:off x="8961801" y="1879811"/>
                <a:ext cx="2664752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38EA1C-0F29-45B0-CD79-FBFEE4488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801" y="1879811"/>
                <a:ext cx="2664752" cy="410177"/>
              </a:xfrm>
              <a:prstGeom prst="rect">
                <a:avLst/>
              </a:prstGeom>
              <a:blipFill>
                <a:blip r:embed="rId7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13EF04-B605-15F8-59F0-0D8FF4DDB0CA}"/>
                  </a:ext>
                </a:extLst>
              </p:cNvPr>
              <p:cNvSpPr txBox="1"/>
              <p:nvPr/>
            </p:nvSpPr>
            <p:spPr>
              <a:xfrm>
                <a:off x="9435215" y="3458761"/>
                <a:ext cx="1717922" cy="409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=|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13EF04-B605-15F8-59F0-0D8FF4DDB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215" y="3458761"/>
                <a:ext cx="1717922" cy="409279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8AC956-DB85-601D-A67D-C038A4E9CAF1}"/>
                  </a:ext>
                </a:extLst>
              </p:cNvPr>
              <p:cNvSpPr txBox="1"/>
              <p:nvPr/>
            </p:nvSpPr>
            <p:spPr>
              <a:xfrm>
                <a:off x="9309792" y="5221918"/>
                <a:ext cx="2002352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8AC956-DB85-601D-A67D-C038A4E9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792" y="5221918"/>
                <a:ext cx="2002352" cy="404983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7A68FCB-01C5-1C6B-10E6-945F34D51C5A}"/>
              </a:ext>
            </a:extLst>
          </p:cNvPr>
          <p:cNvSpPr txBox="1"/>
          <p:nvPr/>
        </p:nvSpPr>
        <p:spPr>
          <a:xfrm>
            <a:off x="0" y="2892384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Inverse Problem</a:t>
            </a:r>
          </a:p>
        </p:txBody>
      </p:sp>
    </p:spTree>
    <p:extLst>
      <p:ext uri="{BB962C8B-B14F-4D97-AF65-F5344CB8AC3E}">
        <p14:creationId xmlns:p14="http://schemas.microsoft.com/office/powerpoint/2010/main" val="346296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7" grpId="0"/>
      <p:bldP spid="22" grpId="0"/>
      <p:bldP spid="3" grpId="0"/>
      <p:bldP spid="12" grpId="0"/>
      <p:bldP spid="16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507DD-3DB2-80CF-5547-33FD218F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286F8BF-0D33-1AAD-1B67-14C0AD12B645}"/>
              </a:ext>
            </a:extLst>
          </p:cNvPr>
          <p:cNvSpPr txBox="1"/>
          <p:nvPr/>
        </p:nvSpPr>
        <p:spPr>
          <a:xfrm>
            <a:off x="-75794" y="9017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Phase Retrieval Solvability Criterion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789C9B-F550-2AD1-F7EF-71AB72606953}"/>
                  </a:ext>
                </a:extLst>
              </p:cNvPr>
              <p:cNvSpPr txBox="1"/>
              <p:nvPr/>
            </p:nvSpPr>
            <p:spPr>
              <a:xfrm>
                <a:off x="51936" y="904158"/>
                <a:ext cx="1214006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Theorem</a:t>
                </a:r>
                <a:r>
                  <a:rPr lang="en-US" sz="2000" dirty="0"/>
                  <a:t>: 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can be uniquely reconstructed up to translation, multiplication by a global phase factor, and inversion if it satisfies certain conditions: </a:t>
                </a:r>
              </a:p>
              <a:p>
                <a:endParaRPr lang="en-US" sz="20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The Fourier magnitudes are oversampled by a factor of at least 2, i.e.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≥2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000" dirty="0"/>
                  <a:t> (D is Sample Diameter)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789C9B-F550-2AD1-F7EF-71AB72606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6" y="904158"/>
                <a:ext cx="12140064" cy="1323439"/>
              </a:xfrm>
              <a:prstGeom prst="rect">
                <a:avLst/>
              </a:prstGeom>
              <a:blipFill>
                <a:blip r:embed="rId2"/>
                <a:stretch>
                  <a:fillRect l="-522" t="-1905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69C4D5C-3888-0A26-49CF-0C20C26A3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100" t="61401" r="39776" b="5917"/>
          <a:stretch/>
        </p:blipFill>
        <p:spPr>
          <a:xfrm>
            <a:off x="3782669" y="2779045"/>
            <a:ext cx="1961388" cy="1953263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03D2B8A-CD8C-280A-2BC8-7A08AC54AE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617" t="10336" r="33813" b="31957"/>
          <a:stretch/>
        </p:blipFill>
        <p:spPr>
          <a:xfrm>
            <a:off x="6775715" y="2779045"/>
            <a:ext cx="1940244" cy="1956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8E3E26-FA9B-3319-7C18-FCA41FC62DE2}"/>
                  </a:ext>
                </a:extLst>
              </p:cNvPr>
              <p:cNvSpPr txBox="1"/>
              <p:nvPr/>
            </p:nvSpPr>
            <p:spPr>
              <a:xfrm>
                <a:off x="6775714" y="4786603"/>
                <a:ext cx="1940244" cy="636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Fourier Magnitudes</a:t>
                </a:r>
              </a:p>
              <a:p>
                <a:pPr algn="ctr"/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8E3E26-FA9B-3319-7C18-FCA41FC62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714" y="4786603"/>
                <a:ext cx="1940244" cy="636713"/>
              </a:xfrm>
              <a:prstGeom prst="rect">
                <a:avLst/>
              </a:prstGeom>
              <a:blipFill>
                <a:blip r:embed="rId5"/>
                <a:stretch>
                  <a:fillRect t="-192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E2D199-058D-7CD8-56E3-91E0195EF0D6}"/>
                  </a:ext>
                </a:extLst>
              </p:cNvPr>
              <p:cNvSpPr txBox="1"/>
              <p:nvPr/>
            </p:nvSpPr>
            <p:spPr>
              <a:xfrm>
                <a:off x="4515891" y="4837060"/>
                <a:ext cx="4949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E2D199-058D-7CD8-56E3-91E0195EF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891" y="4837060"/>
                <a:ext cx="494943" cy="276999"/>
              </a:xfrm>
              <a:prstGeom prst="rect">
                <a:avLst/>
              </a:prstGeom>
              <a:blipFill>
                <a:blip r:embed="rId6"/>
                <a:stretch>
                  <a:fillRect l="-12500" r="-1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eft Brace 32">
            <a:extLst>
              <a:ext uri="{FF2B5EF4-FFF2-40B4-BE49-F238E27FC236}">
                <a16:creationId xmlns:a16="http://schemas.microsoft.com/office/drawing/2014/main" id="{8F666A3B-C4AC-9A7D-1251-D6F29982C5DE}"/>
              </a:ext>
            </a:extLst>
          </p:cNvPr>
          <p:cNvSpPr/>
          <p:nvPr/>
        </p:nvSpPr>
        <p:spPr>
          <a:xfrm rot="5400000">
            <a:off x="7611274" y="1655379"/>
            <a:ext cx="269125" cy="19402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A8F3D9B0-3441-4FBC-DFE6-3D440BBA38D4}"/>
              </a:ext>
            </a:extLst>
          </p:cNvPr>
          <p:cNvSpPr/>
          <p:nvPr/>
        </p:nvSpPr>
        <p:spPr>
          <a:xfrm rot="5400000">
            <a:off x="4677310" y="2192326"/>
            <a:ext cx="172103" cy="95359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CED1F23D-D864-AB89-F03B-82979BCFE95A}"/>
              </a:ext>
            </a:extLst>
          </p:cNvPr>
          <p:cNvSpPr/>
          <p:nvPr/>
        </p:nvSpPr>
        <p:spPr>
          <a:xfrm rot="10800000">
            <a:off x="5812464" y="3637527"/>
            <a:ext cx="900222" cy="3119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FACCE0-982D-655E-DB9F-183E658423F8}"/>
                  </a:ext>
                </a:extLst>
              </p:cNvPr>
              <p:cNvSpPr txBox="1"/>
              <p:nvPr/>
            </p:nvSpPr>
            <p:spPr>
              <a:xfrm>
                <a:off x="3827748" y="2227597"/>
                <a:ext cx="20894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(Sample Diameter)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FACCE0-982D-655E-DB9F-183E6584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48" y="2227597"/>
                <a:ext cx="2089483" cy="276999"/>
              </a:xfrm>
              <a:prstGeom prst="rect">
                <a:avLst/>
              </a:prstGeom>
              <a:blipFill>
                <a:blip r:embed="rId7"/>
                <a:stretch>
                  <a:fillRect l="-3614" t="-26087" r="-542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7BE61B-2DDE-7572-862B-371DB68AB6BD}"/>
                  </a:ext>
                </a:extLst>
              </p:cNvPr>
              <p:cNvSpPr txBox="1"/>
              <p:nvPr/>
            </p:nvSpPr>
            <p:spPr>
              <a:xfrm>
                <a:off x="7394929" y="2255429"/>
                <a:ext cx="771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7BE61B-2DDE-7572-862B-371DB68AB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929" y="2255429"/>
                <a:ext cx="771301" cy="276999"/>
              </a:xfrm>
              <a:prstGeom prst="rect">
                <a:avLst/>
              </a:prstGeom>
              <a:blipFill>
                <a:blip r:embed="rId8"/>
                <a:stretch>
                  <a:fillRect l="-8065" r="-4839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896770B-0A4A-8FB5-7E86-1DF8E024BB05}"/>
              </a:ext>
            </a:extLst>
          </p:cNvPr>
          <p:cNvSpPr txBox="1"/>
          <p:nvPr/>
        </p:nvSpPr>
        <p:spPr>
          <a:xfrm>
            <a:off x="0" y="5439437"/>
            <a:ext cx="120642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2"/>
            </a:pPr>
            <a:r>
              <a:rPr lang="en-US" sz="2000" dirty="0"/>
              <a:t>The sample should not be homometric. However, you have no control over it, and it’s rare! [Additional Slides]</a:t>
            </a:r>
          </a:p>
        </p:txBody>
      </p:sp>
    </p:spTree>
    <p:extLst>
      <p:ext uri="{BB962C8B-B14F-4D97-AF65-F5344CB8AC3E}">
        <p14:creationId xmlns:p14="http://schemas.microsoft.com/office/powerpoint/2010/main" val="72583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33" grpId="0" animBg="1"/>
      <p:bldP spid="37" grpId="0" animBg="1"/>
      <p:bldP spid="49" grpId="0" animBg="1"/>
      <p:bldP spid="2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6571</TotalTime>
  <Words>916</Words>
  <Application>Microsoft Macintosh PowerPoint</Application>
  <PresentationFormat>Widescreen</PresentationFormat>
  <Paragraphs>163</Paragraphs>
  <Slides>17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Cambria Math</vt:lpstr>
      <vt:lpstr>Wingdings</vt:lpstr>
      <vt:lpstr>Office Theme</vt:lpstr>
      <vt:lpstr>Phase Retrieval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Amir Reza Vazifeh</dc:creator>
  <cp:lastModifiedBy>Amir Reza Vazifeh</cp:lastModifiedBy>
  <cp:revision>648</cp:revision>
  <dcterms:created xsi:type="dcterms:W3CDTF">2024-08-15T12:55:40Z</dcterms:created>
  <dcterms:modified xsi:type="dcterms:W3CDTF">2025-02-01T22:11:56Z</dcterms:modified>
</cp:coreProperties>
</file>